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406" r:id="rId3"/>
    <p:sldId id="462" r:id="rId4"/>
    <p:sldId id="465" r:id="rId5"/>
    <p:sldId id="436" r:id="rId6"/>
    <p:sldId id="460" r:id="rId7"/>
    <p:sldId id="440" r:id="rId8"/>
    <p:sldId id="441" r:id="rId9"/>
    <p:sldId id="459" r:id="rId10"/>
    <p:sldId id="442" r:id="rId11"/>
    <p:sldId id="466" r:id="rId12"/>
    <p:sldId id="439" r:id="rId13"/>
    <p:sldId id="443" r:id="rId14"/>
    <p:sldId id="444" r:id="rId15"/>
    <p:sldId id="461" r:id="rId16"/>
    <p:sldId id="446" r:id="rId17"/>
    <p:sldId id="467" r:id="rId18"/>
    <p:sldId id="463" r:id="rId19"/>
    <p:sldId id="464" r:id="rId20"/>
    <p:sldId id="454" r:id="rId21"/>
  </p:sldIdLst>
  <p:sldSz cx="9144000" cy="55054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735">
          <p15:clr>
            <a:srgbClr val="A4A3A4"/>
          </p15:clr>
        </p15:guide>
        <p15:guide id="4" pos="20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农江义" initials="农江义" lastIdx="1" clrIdx="0">
    <p:extLst>
      <p:ext uri="{19B8F6BF-5375-455C-9EA6-DF929625EA0E}">
        <p15:presenceInfo xmlns:p15="http://schemas.microsoft.com/office/powerpoint/2012/main" userId="S-1-5-21-3457049136-2344347282-468447488-13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3300"/>
    <a:srgbClr val="0000FF"/>
    <a:srgbClr val="2FEF15"/>
    <a:srgbClr val="BCFAB4"/>
    <a:srgbClr val="77F466"/>
    <a:srgbClr val="FF6E00"/>
    <a:srgbClr val="93F785"/>
    <a:srgbClr val="63F34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11" autoAdjust="0"/>
    <p:restoredTop sz="94414" autoAdjust="0"/>
  </p:normalViewPr>
  <p:slideViewPr>
    <p:cSldViewPr>
      <p:cViewPr varScale="1">
        <p:scale>
          <a:sx n="93" d="100"/>
          <a:sy n="93" d="100"/>
        </p:scale>
        <p:origin x="480" y="78"/>
      </p:cViewPr>
      <p:guideLst>
        <p:guide orient="horz" pos="2160"/>
        <p:guide pos="2880"/>
        <p:guide orient="horz" pos="1735"/>
        <p:guide pos="204"/>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932AA-F08F-40F4-9B93-AD5723424A69}" type="datetimeFigureOut">
              <a:rPr lang="zh-CN" altLang="en-US" smtClean="0"/>
              <a:t>2016/7/8</a:t>
            </a:fld>
            <a:endParaRPr lang="zh-CN" altLang="en-US"/>
          </a:p>
        </p:txBody>
      </p:sp>
      <p:sp>
        <p:nvSpPr>
          <p:cNvPr id="4" name="幻灯片图像占位符 3"/>
          <p:cNvSpPr>
            <a:spLocks noGrp="1" noRot="1" noChangeAspect="1"/>
          </p:cNvSpPr>
          <p:nvPr>
            <p:ph type="sldImg" idx="2"/>
          </p:nvPr>
        </p:nvSpPr>
        <p:spPr>
          <a:xfrm>
            <a:off x="582613" y="685800"/>
            <a:ext cx="56927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8DFE7F-3D53-4910-A773-8EF160595D0D}" type="slidenum">
              <a:rPr lang="zh-CN" altLang="en-US" smtClean="0"/>
              <a:t>‹#›</a:t>
            </a:fld>
            <a:endParaRPr lang="zh-CN" altLang="en-US"/>
          </a:p>
        </p:txBody>
      </p:sp>
    </p:spTree>
    <p:extLst>
      <p:ext uri="{BB962C8B-B14F-4D97-AF65-F5344CB8AC3E}">
        <p14:creationId xmlns:p14="http://schemas.microsoft.com/office/powerpoint/2010/main" val="1844139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E0A08A-99D2-49A7-AD90-F6E70695D341}" type="slidenum">
              <a:rPr lang="zh-CN" altLang="en-US" smtClean="0"/>
              <a:t>18</a:t>
            </a:fld>
            <a:endParaRPr lang="zh-CN" altLang="en-US"/>
          </a:p>
        </p:txBody>
      </p:sp>
    </p:spTree>
    <p:extLst>
      <p:ext uri="{BB962C8B-B14F-4D97-AF65-F5344CB8AC3E}">
        <p14:creationId xmlns:p14="http://schemas.microsoft.com/office/powerpoint/2010/main" val="4191031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E0A08A-99D2-49A7-AD90-F6E70695D341}" type="slidenum">
              <a:rPr lang="zh-CN" altLang="en-US" smtClean="0"/>
              <a:t>19</a:t>
            </a:fld>
            <a:endParaRPr lang="zh-CN" altLang="en-US"/>
          </a:p>
        </p:txBody>
      </p:sp>
    </p:spTree>
    <p:extLst>
      <p:ext uri="{BB962C8B-B14F-4D97-AF65-F5344CB8AC3E}">
        <p14:creationId xmlns:p14="http://schemas.microsoft.com/office/powerpoint/2010/main" val="1646494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11356625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0475"/>
            <a:ext cx="8229600" cy="91757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84608"/>
            <a:ext cx="8229600" cy="363334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265969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65674"/>
            <a:ext cx="2057400" cy="352246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5674"/>
            <a:ext cx="6019800" cy="35224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3574963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10260"/>
            <a:ext cx="7772400" cy="1180104"/>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119755"/>
            <a:ext cx="6400800" cy="1406948"/>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34256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2045159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1982566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31622883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0475"/>
            <a:ext cx="8229600" cy="917575"/>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32357"/>
            <a:ext cx="4040188" cy="513587"/>
          </a:xfrm>
          <a:prstGeom prst="rect">
            <a:avLst/>
          </a:prstGeo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745942"/>
            <a:ext cx="4040188" cy="3172006"/>
          </a:xfrm>
          <a:prstGeom prst="rect">
            <a:avLst/>
          </a:prstGeo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1" y="1232357"/>
            <a:ext cx="4041775" cy="513587"/>
          </a:xfrm>
          <a:prstGeom prst="rect">
            <a:avLst/>
          </a:prstGeo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1" y="1745942"/>
            <a:ext cx="4041775" cy="3172006"/>
          </a:xfrm>
          <a:prstGeom prst="rect">
            <a:avLst/>
          </a:prstGeo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ADDEB266-C486-40E5-AE7B-E821E69D2503}" type="datetimeFigureOut">
              <a:rPr lang="zh-CN" altLang="en-US" smtClean="0"/>
              <a:pPr/>
              <a:t>2016/7/8</a:t>
            </a:fld>
            <a:endParaRPr lang="zh-CN" altLang="en-US"/>
          </a:p>
        </p:txBody>
      </p:sp>
      <p:sp>
        <p:nvSpPr>
          <p:cNvPr id="8" name="页脚占位符 7"/>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5BFD427C-A697-4E09-9604-1D575FCF276A}" type="slidenum">
              <a:rPr lang="zh-CN" altLang="en-US" smtClean="0"/>
              <a:pPr/>
              <a:t>‹#›</a:t>
            </a:fld>
            <a:endParaRPr lang="zh-CN" altLang="en-US"/>
          </a:p>
        </p:txBody>
      </p:sp>
    </p:spTree>
    <p:extLst>
      <p:ext uri="{BB962C8B-B14F-4D97-AF65-F5344CB8AC3E}">
        <p14:creationId xmlns:p14="http://schemas.microsoft.com/office/powerpoint/2010/main" val="178771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94990"/>
            <a:ext cx="8229600" cy="917575"/>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ADDEB266-C486-40E5-AE7B-E821E69D2503}" type="datetimeFigureOut">
              <a:rPr lang="zh-CN" altLang="en-US" smtClean="0"/>
              <a:pPr/>
              <a:t>2016/7/8</a:t>
            </a:fld>
            <a:endParaRPr lang="zh-CN" altLang="en-US" dirty="0"/>
          </a:p>
        </p:txBody>
      </p:sp>
      <p:sp>
        <p:nvSpPr>
          <p:cNvPr id="4" name="页脚占位符 3"/>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5BFD427C-A697-4E09-9604-1D575FCF276A}" type="slidenum">
              <a:rPr lang="zh-CN" altLang="en-US" smtClean="0"/>
              <a:pPr/>
              <a:t>‹#›</a:t>
            </a:fld>
            <a:endParaRPr lang="zh-CN" altLang="en-US"/>
          </a:p>
        </p:txBody>
      </p:sp>
    </p:spTree>
    <p:extLst>
      <p:ext uri="{BB962C8B-B14F-4D97-AF65-F5344CB8AC3E}">
        <p14:creationId xmlns:p14="http://schemas.microsoft.com/office/powerpoint/2010/main" val="3815063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1550106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358230"/>
            <a:ext cx="3008313" cy="932868"/>
          </a:xfrm>
          <a:prstGeom prst="rect">
            <a:avLst/>
          </a:prstGeom>
        </p:spPr>
        <p:txBody>
          <a:bodyPr anchor="b"/>
          <a:lstStyle>
            <a:lvl1pPr algn="l">
              <a:defRPr sz="2000" b="1">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358232"/>
            <a:ext cx="5111750" cy="4698749"/>
          </a:xfrm>
          <a:prstGeom prst="rect">
            <a:avLst/>
          </a:prstGeom>
        </p:spPr>
        <p:txBody>
          <a:bodyPr/>
          <a:lstStyle>
            <a:lvl1pPr>
              <a:defRPr sz="3200">
                <a:latin typeface="微软雅黑" panose="020B0503020204020204" pitchFamily="34" charset="-122"/>
                <a:ea typeface="微软雅黑" panose="020B0503020204020204" pitchFamily="34" charset="-122"/>
              </a:defRPr>
            </a:lvl1pPr>
            <a:lvl2pPr>
              <a:defRPr sz="2800">
                <a:latin typeface="微软雅黑" panose="020B0503020204020204" pitchFamily="34" charset="-122"/>
                <a:ea typeface="微软雅黑" panose="020B0503020204020204" pitchFamily="34" charset="-122"/>
              </a:defRPr>
            </a:lvl2pPr>
            <a:lvl3pPr>
              <a:defRPr sz="24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291100"/>
            <a:ext cx="3008313" cy="3765881"/>
          </a:xfrm>
          <a:prstGeom prst="rect">
            <a:avLst/>
          </a:prstGeom>
        </p:spPr>
        <p:txBody>
          <a:bodyPr/>
          <a:lstStyle>
            <a:lvl1pPr marL="0" indent="0">
              <a:buNone/>
              <a:defRPr sz="1400">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5187992"/>
            <a:ext cx="2133600" cy="293114"/>
          </a:xfrm>
        </p:spPr>
        <p:txBody>
          <a:bodyPr/>
          <a:lstStyle>
            <a:lvl1pPr>
              <a:defRPr>
                <a:latin typeface="微软雅黑" panose="020B0503020204020204" pitchFamily="34" charset="-122"/>
                <a:ea typeface="微软雅黑" panose="020B0503020204020204" pitchFamily="34" charset="-122"/>
              </a:defRPr>
            </a:lvl1pPr>
          </a:lstStyle>
          <a:p>
            <a:fld id="{ADDEB266-C486-40E5-AE7B-E821E69D2503}" type="datetimeFigureOut">
              <a:rPr lang="zh-CN" altLang="en-US" smtClean="0"/>
              <a:pPr/>
              <a:t>2016/7/8</a:t>
            </a:fld>
            <a:endParaRPr lang="zh-CN" altLang="en-US"/>
          </a:p>
        </p:txBody>
      </p:sp>
      <p:sp>
        <p:nvSpPr>
          <p:cNvPr id="6" name="页脚占位符 5"/>
          <p:cNvSpPr>
            <a:spLocks noGrp="1"/>
          </p:cNvSpPr>
          <p:nvPr>
            <p:ph type="ftr" sz="quarter" idx="11"/>
          </p:nvPr>
        </p:nvSpPr>
        <p:spPr>
          <a:xfrm>
            <a:off x="3124200" y="5187992"/>
            <a:ext cx="2895600" cy="293114"/>
          </a:xfrm>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6553200" y="5187992"/>
            <a:ext cx="2133600" cy="293114"/>
          </a:xfrm>
        </p:spPr>
        <p:txBody>
          <a:bodyPr/>
          <a:lstStyle>
            <a:lvl1pPr>
              <a:defRPr>
                <a:latin typeface="微软雅黑" panose="020B0503020204020204" pitchFamily="34" charset="-122"/>
                <a:ea typeface="微软雅黑" panose="020B0503020204020204" pitchFamily="34" charset="-122"/>
              </a:defRPr>
            </a:lvl1pPr>
          </a:lstStyle>
          <a:p>
            <a:fld id="{5BFD427C-A697-4E09-9604-1D575FCF276A}" type="slidenum">
              <a:rPr lang="zh-CN" altLang="en-US" smtClean="0"/>
              <a:pPr/>
              <a:t>‹#›</a:t>
            </a:fld>
            <a:endParaRPr lang="zh-CN" altLang="en-US"/>
          </a:p>
        </p:txBody>
      </p:sp>
    </p:spTree>
    <p:extLst>
      <p:ext uri="{BB962C8B-B14F-4D97-AF65-F5344CB8AC3E}">
        <p14:creationId xmlns:p14="http://schemas.microsoft.com/office/powerpoint/2010/main" val="3601031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853817"/>
            <a:ext cx="5486400" cy="45496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91923"/>
            <a:ext cx="5486400" cy="330327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308780"/>
            <a:ext cx="5486400" cy="64612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DEB266-C486-40E5-AE7B-E821E69D2503}" type="datetimeFigureOut">
              <a:rPr lang="zh-CN" altLang="en-US" smtClean="0"/>
              <a:t>2016/7/8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FD427C-A697-4E09-9604-1D575FCF276A}" type="slidenum">
              <a:rPr lang="zh-CN" altLang="en-US" smtClean="0"/>
              <a:t>‹#›</a:t>
            </a:fld>
            <a:endParaRPr lang="zh-CN" altLang="en-US"/>
          </a:p>
        </p:txBody>
      </p:sp>
    </p:spTree>
    <p:extLst>
      <p:ext uri="{BB962C8B-B14F-4D97-AF65-F5344CB8AC3E}">
        <p14:creationId xmlns:p14="http://schemas.microsoft.com/office/powerpoint/2010/main" val="1460474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5102738"/>
            <a:ext cx="2133600" cy="293114"/>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ADDEB266-C486-40E5-AE7B-E821E69D2503}" type="datetimeFigureOut">
              <a:rPr lang="zh-CN" altLang="en-US" smtClean="0"/>
              <a:pPr/>
              <a:t>2016/7/8</a:t>
            </a:fld>
            <a:endParaRPr lang="zh-CN" altLang="en-US"/>
          </a:p>
        </p:txBody>
      </p:sp>
      <p:sp>
        <p:nvSpPr>
          <p:cNvPr id="5" name="页脚占位符 4"/>
          <p:cNvSpPr>
            <a:spLocks noGrp="1"/>
          </p:cNvSpPr>
          <p:nvPr>
            <p:ph type="ftr" sz="quarter" idx="3"/>
          </p:nvPr>
        </p:nvSpPr>
        <p:spPr>
          <a:xfrm>
            <a:off x="3124200" y="5102738"/>
            <a:ext cx="2895600" cy="293114"/>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553200" y="5102738"/>
            <a:ext cx="2133600" cy="293114"/>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FD427C-A697-4E09-9604-1D575FCF276A}" type="slidenum">
              <a:rPr lang="zh-CN" altLang="en-US" smtClean="0"/>
              <a:pPr/>
              <a:t>‹#›</a:t>
            </a:fld>
            <a:endParaRPr lang="zh-CN" altLang="en-US"/>
          </a:p>
        </p:txBody>
      </p:sp>
      <p:sp>
        <p:nvSpPr>
          <p:cNvPr id="7" name="矩形 6"/>
          <p:cNvSpPr/>
          <p:nvPr userDrawn="1"/>
        </p:nvSpPr>
        <p:spPr>
          <a:xfrm>
            <a:off x="0" y="3"/>
            <a:ext cx="9144000" cy="367029"/>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0" name="Picture 7" descr="C:\Users\谢云道\Desktop\公司名.png"/>
          <p:cNvPicPr>
            <a:picLocks noChangeAspect="1" noChangeArrowheads="1"/>
          </p:cNvPicPr>
          <p:nvPr userDrawn="1"/>
        </p:nvPicPr>
        <p:blipFill rotWithShape="1">
          <a:blip r:embed="rId14" cstate="print">
            <a:biLevel thresh="25000"/>
            <a:extLst>
              <a:ext uri="{28A0092B-C50C-407E-A947-70E740481C1C}">
                <a14:useLocalDpi xmlns:a14="http://schemas.microsoft.com/office/drawing/2010/main" val="0"/>
              </a:ext>
            </a:extLst>
          </a:blip>
          <a:srcRect l="75053"/>
          <a:stretch/>
        </p:blipFill>
        <p:spPr bwMode="auto">
          <a:xfrm>
            <a:off x="8028388" y="69779"/>
            <a:ext cx="754107" cy="2426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C:\Users\谢云道\Desktop\Tenda-logo.png"/>
          <p:cNvPicPr>
            <a:picLocks noChangeAspect="1" noChangeArrowheads="1"/>
          </p:cNvPicPr>
          <p:nvPr userDrawn="1"/>
        </p:nvPicPr>
        <p:blipFill>
          <a:blip r:embed="rId15" cstate="print">
            <a:biLevel thresh="25000"/>
            <a:extLst>
              <a:ext uri="{28A0092B-C50C-407E-A947-70E740481C1C}">
                <a14:useLocalDpi xmlns:a14="http://schemas.microsoft.com/office/drawing/2010/main" val="0"/>
              </a:ext>
            </a:extLst>
          </a:blip>
          <a:srcRect/>
          <a:stretch>
            <a:fillRect/>
          </a:stretch>
        </p:blipFill>
        <p:spPr bwMode="auto">
          <a:xfrm>
            <a:off x="528521" y="54306"/>
            <a:ext cx="1223284" cy="220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234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3511533"/>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0" y="1528900"/>
            <a:ext cx="9144000" cy="769441"/>
          </a:xfrm>
          <a:prstGeom prst="rect">
            <a:avLst/>
          </a:prstGeom>
          <a:noFill/>
        </p:spPr>
        <p:txBody>
          <a:bodyPr wrap="square" rtlCol="0">
            <a:spAutoFit/>
          </a:bodyPr>
          <a:lstStyle/>
          <a:p>
            <a:pPr algn="ctr"/>
            <a:r>
              <a:rPr lang="en-US" altLang="zh-CN" sz="4400" b="1" dirty="0" smtClean="0">
                <a:solidFill>
                  <a:schemeClr val="bg1"/>
                </a:solidFill>
                <a:latin typeface="Arial" pitchFamily="34" charset="0"/>
                <a:ea typeface="微软雅黑" pitchFamily="34" charset="-122"/>
                <a:cs typeface="Arial" pitchFamily="34" charset="0"/>
                <a:sym typeface="Calibri" pitchFamily="34" charset="0"/>
              </a:rPr>
              <a:t>Product Introduction</a:t>
            </a:r>
          </a:p>
        </p:txBody>
      </p:sp>
      <p:sp>
        <p:nvSpPr>
          <p:cNvPr id="10" name="TextBox 9"/>
          <p:cNvSpPr txBox="1"/>
          <p:nvPr/>
        </p:nvSpPr>
        <p:spPr>
          <a:xfrm>
            <a:off x="971600" y="4984973"/>
            <a:ext cx="1516313" cy="276999"/>
          </a:xfrm>
          <a:prstGeom prst="rect">
            <a:avLst/>
          </a:prstGeom>
          <a:noFill/>
        </p:spPr>
        <p:txBody>
          <a:bodyPr wrap="none" rtlCol="0">
            <a:spAutoFit/>
          </a:bodyPr>
          <a:lstStyle/>
          <a:p>
            <a:r>
              <a:rPr lang="en-US" altLang="zh-CN" sz="1200" dirty="0" smtClean="0">
                <a:solidFill>
                  <a:schemeClr val="tx1">
                    <a:lumMod val="65000"/>
                    <a:lumOff val="35000"/>
                  </a:schemeClr>
                </a:solidFill>
                <a:latin typeface="Arial" pitchFamily="34" charset="0"/>
                <a:ea typeface="微软雅黑" pitchFamily="34" charset="-122"/>
                <a:cs typeface="Arial" pitchFamily="34" charset="0"/>
              </a:rPr>
              <a:t>www.tendacn.com </a:t>
            </a:r>
            <a:endParaRPr lang="zh-CN" altLang="en-US" sz="1200" dirty="0">
              <a:solidFill>
                <a:schemeClr val="tx1">
                  <a:lumMod val="65000"/>
                  <a:lumOff val="35000"/>
                </a:schemeClr>
              </a:solidFill>
              <a:latin typeface="Arial" pitchFamily="34" charset="0"/>
              <a:ea typeface="微软雅黑" pitchFamily="34" charset="-122"/>
              <a:cs typeface="Arial" pitchFamily="34" charset="0"/>
            </a:endParaRPr>
          </a:p>
        </p:txBody>
      </p:sp>
      <p:pic>
        <p:nvPicPr>
          <p:cNvPr id="1031" name="Picture 7" descr="C:\Users\谢云道\Desktop\公司名.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1908" y="5049086"/>
            <a:ext cx="2316236" cy="18594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谢云道\Desktop\Tenda-logo.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546927" y="299248"/>
            <a:ext cx="2318194" cy="41832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7"/>
          <p:cNvSpPr>
            <a:spLocks noChangeArrowheads="1"/>
          </p:cNvSpPr>
          <p:nvPr/>
        </p:nvSpPr>
        <p:spPr bwMode="auto">
          <a:xfrm>
            <a:off x="1835696" y="2178402"/>
            <a:ext cx="5616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en-US" altLang="zh-CN" sz="2000" dirty="0" smtClean="0">
                <a:solidFill>
                  <a:schemeClr val="bg1"/>
                </a:solidFill>
                <a:latin typeface="Arial" pitchFamily="34" charset="0"/>
                <a:ea typeface="微软雅黑" pitchFamily="34" charset="-122"/>
                <a:cs typeface="Arial" pitchFamily="34" charset="0"/>
              </a:rPr>
              <a:t>--300M Wall Plate AP W6_US</a:t>
            </a:r>
            <a:endParaRPr lang="en-US" altLang="zh-CN" sz="2000" b="1" dirty="0">
              <a:solidFill>
                <a:schemeClr val="bg1"/>
              </a:solidFill>
              <a:latin typeface="Arial" pitchFamily="34" charset="0"/>
              <a:ea typeface="微软雅黑" pitchFamily="34" charset="-122"/>
              <a:cs typeface="Arial" pitchFamily="34" charset="0"/>
            </a:endParaRPr>
          </a:p>
        </p:txBody>
      </p:sp>
      <p:sp>
        <p:nvSpPr>
          <p:cNvPr id="2" name="日期占位符 1"/>
          <p:cNvSpPr>
            <a:spLocks noGrp="1"/>
          </p:cNvSpPr>
          <p:nvPr>
            <p:ph type="dt" sz="half" idx="10"/>
          </p:nvPr>
        </p:nvSpPr>
        <p:spPr>
          <a:xfrm>
            <a:off x="6830888" y="4768949"/>
            <a:ext cx="2133600" cy="573251"/>
          </a:xfrm>
        </p:spPr>
        <p:txBody>
          <a:bodyPr/>
          <a:lstStyle/>
          <a:p>
            <a:pPr algn="r"/>
            <a:r>
              <a:rPr lang="en-US" altLang="zh-CN" dirty="0" smtClean="0">
                <a:latin typeface="Arial" pitchFamily="34" charset="0"/>
                <a:cs typeface="Arial" pitchFamily="34" charset="0"/>
              </a:rPr>
              <a:t>Jimmy</a:t>
            </a:r>
          </a:p>
          <a:p>
            <a:pPr algn="r"/>
            <a:r>
              <a:rPr lang="en-US" altLang="zh-CN" dirty="0" smtClean="0">
                <a:latin typeface="Arial" pitchFamily="34" charset="0"/>
                <a:cs typeface="Arial" pitchFamily="34" charset="0"/>
              </a:rPr>
              <a:t>05/07/2016</a:t>
            </a:r>
            <a:endParaRPr lang="en-US" altLang="zh-CN" dirty="0">
              <a:latin typeface="Arial" pitchFamily="34" charset="0"/>
              <a:cs typeface="Arial" pitchFamily="34" charset="0"/>
            </a:endParaRPr>
          </a:p>
          <a:p>
            <a:pPr algn="r"/>
            <a:r>
              <a:rPr lang="en-US" altLang="zh-CN" dirty="0" smtClean="0">
                <a:latin typeface="Arial" pitchFamily="34" charset="0"/>
                <a:cs typeface="Arial" pitchFamily="34" charset="0"/>
              </a:rPr>
              <a:t>Business WLAN</a:t>
            </a:r>
          </a:p>
          <a:p>
            <a:pPr algn="r"/>
            <a:endParaRPr lang="en-US" altLang="zh-CN" dirty="0">
              <a:latin typeface="Arial" pitchFamily="34" charset="0"/>
              <a:cs typeface="Arial" pitchFamily="34" charset="0"/>
            </a:endParaRPr>
          </a:p>
        </p:txBody>
      </p:sp>
    </p:spTree>
    <p:extLst>
      <p:ext uri="{BB962C8B-B14F-4D97-AF65-F5344CB8AC3E}">
        <p14:creationId xmlns:p14="http://schemas.microsoft.com/office/powerpoint/2010/main" val="4169146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51520" y="592485"/>
            <a:ext cx="4248472" cy="360000"/>
            <a:chOff x="251520" y="592485"/>
            <a:chExt cx="4248472" cy="360000"/>
          </a:xfrm>
        </p:grpSpPr>
        <p:sp>
          <p:nvSpPr>
            <p:cNvPr id="12" name="圆角矩形 11"/>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圆角矩形 12"/>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Hardware Installation</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右箭头 4"/>
          <p:cNvSpPr/>
          <p:nvPr/>
        </p:nvSpPr>
        <p:spPr>
          <a:xfrm>
            <a:off x="3853842" y="2762732"/>
            <a:ext cx="522238" cy="360040"/>
          </a:xfrm>
          <a:prstGeom prst="rightArrow">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86873" y="3976861"/>
            <a:ext cx="3599999" cy="307777"/>
          </a:xfrm>
          <a:prstGeom prst="rect">
            <a:avLst/>
          </a:prstGeom>
          <a:noFill/>
        </p:spPr>
        <p:txBody>
          <a:bodyPr wrap="square" rtlCol="0">
            <a:spAutoFit/>
          </a:bodyPr>
          <a:lstStyle/>
          <a:p>
            <a:r>
              <a:rPr lang="en-US" altLang="zh-CN" sz="1400" dirty="0" smtClean="0">
                <a:solidFill>
                  <a:srgbClr val="FF0000"/>
                </a:solidFill>
                <a:latin typeface="Arial" pitchFamily="34" charset="0"/>
                <a:cs typeface="Arial" pitchFamily="34" charset="0"/>
              </a:rPr>
              <a:t>1.Open the </a:t>
            </a:r>
            <a:r>
              <a:rPr lang="en-US" altLang="zh-CN" sz="1400" dirty="0">
                <a:solidFill>
                  <a:srgbClr val="FF0000"/>
                </a:solidFill>
                <a:latin typeface="Arial" pitchFamily="34" charset="0"/>
                <a:cs typeface="Arial" pitchFamily="34" charset="0"/>
              </a:rPr>
              <a:t>c</a:t>
            </a:r>
            <a:r>
              <a:rPr lang="en-US" altLang="zh-CN" sz="1400" dirty="0" smtClean="0">
                <a:solidFill>
                  <a:srgbClr val="FF0000"/>
                </a:solidFill>
                <a:latin typeface="Arial" pitchFamily="34" charset="0"/>
                <a:cs typeface="Arial" pitchFamily="34" charset="0"/>
              </a:rPr>
              <a:t>over plate of W6_US</a:t>
            </a:r>
            <a:endParaRPr lang="zh-CN" altLang="en-US" sz="1400" dirty="0">
              <a:solidFill>
                <a:srgbClr val="FF0000"/>
              </a:solidFill>
              <a:latin typeface="Arial" pitchFamily="34" charset="0"/>
              <a:cs typeface="Arial" pitchFamily="34" charset="0"/>
            </a:endParaRPr>
          </a:p>
        </p:txBody>
      </p:sp>
      <p:sp>
        <p:nvSpPr>
          <p:cNvPr id="15" name="TextBox 14"/>
          <p:cNvSpPr txBox="1"/>
          <p:nvPr/>
        </p:nvSpPr>
        <p:spPr>
          <a:xfrm>
            <a:off x="4355976" y="3992249"/>
            <a:ext cx="4536504" cy="307777"/>
          </a:xfrm>
          <a:prstGeom prst="rect">
            <a:avLst/>
          </a:prstGeom>
          <a:noFill/>
        </p:spPr>
        <p:txBody>
          <a:bodyPr wrap="square" rtlCol="0">
            <a:spAutoFit/>
          </a:bodyPr>
          <a:lstStyle/>
          <a:p>
            <a:r>
              <a:rPr lang="en-US" altLang="zh-CN" sz="1400" dirty="0" smtClean="0">
                <a:solidFill>
                  <a:srgbClr val="FF0000"/>
                </a:solidFill>
                <a:latin typeface="Arial" pitchFamily="34" charset="0"/>
                <a:cs typeface="Arial" pitchFamily="34" charset="0"/>
              </a:rPr>
              <a:t>2. Install W6_US into the wall jack and fix with screws</a:t>
            </a:r>
            <a:endParaRPr lang="zh-CN" altLang="en-US" sz="1400" dirty="0">
              <a:solidFill>
                <a:srgbClr val="FF0000"/>
              </a:solidFill>
              <a:latin typeface="Arial" pitchFamily="34" charset="0"/>
              <a:cs typeface="Arial" pitchFamily="34" charset="0"/>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831" y="2058830"/>
            <a:ext cx="2962662" cy="1767844"/>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7231" y="2026474"/>
            <a:ext cx="2905941" cy="1800200"/>
          </a:xfrm>
          <a:prstGeom prst="rect">
            <a:avLst/>
          </a:prstGeom>
        </p:spPr>
      </p:pic>
    </p:spTree>
    <p:extLst>
      <p:ext uri="{BB962C8B-B14F-4D97-AF65-F5344CB8AC3E}">
        <p14:creationId xmlns:p14="http://schemas.microsoft.com/office/powerpoint/2010/main" val="13248306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95536" y="2968749"/>
            <a:ext cx="1521950" cy="432737"/>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ea typeface="Arial Unicode MS" panose="020B0604020202020204" pitchFamily="34" charset="-122"/>
                <a:cs typeface="Arial" panose="020B0604020202020204" pitchFamily="34" charset="0"/>
              </a:rPr>
              <a:t>Agenda</a:t>
            </a:r>
            <a:endParaRPr lang="zh-CN" altLang="en-US" sz="2400" b="1" dirty="0">
              <a:latin typeface="Arial" panose="020B0604020202020204" pitchFamily="34" charset="0"/>
              <a:ea typeface="Arial Unicode MS" panose="020B0604020202020204" pitchFamily="34" charset="-122"/>
              <a:cs typeface="Arial" panose="020B0604020202020204" pitchFamily="34" charset="0"/>
            </a:endParaRPr>
          </a:p>
        </p:txBody>
      </p:sp>
      <p:grpSp>
        <p:nvGrpSpPr>
          <p:cNvPr id="2" name="组合 1"/>
          <p:cNvGrpSpPr/>
          <p:nvPr/>
        </p:nvGrpSpPr>
        <p:grpSpPr>
          <a:xfrm>
            <a:off x="2204120" y="1384573"/>
            <a:ext cx="4965685" cy="461665"/>
            <a:chOff x="2011046" y="850900"/>
            <a:chExt cx="4965685" cy="461665"/>
          </a:xfrm>
        </p:grpSpPr>
        <p:sp>
          <p:nvSpPr>
            <p:cNvPr id="14" name="文本框 47"/>
            <p:cNvSpPr txBox="1"/>
            <p:nvPr/>
          </p:nvSpPr>
          <p:spPr>
            <a:xfrm>
              <a:off x="2011046" y="850900"/>
              <a:ext cx="374474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1. Application Scenarios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15" name="直接连接符 14"/>
            <p:cNvCxnSpPr/>
            <p:nvPr/>
          </p:nvCxnSpPr>
          <p:spPr>
            <a:xfrm>
              <a:off x="2041255" y="1312565"/>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51077" y="2304709"/>
            <a:ext cx="4935476" cy="461665"/>
            <a:chOff x="2041255" y="1426964"/>
            <a:chExt cx="4935476" cy="461665"/>
          </a:xfrm>
        </p:grpSpPr>
        <p:cxnSp>
          <p:nvCxnSpPr>
            <p:cNvPr id="16" name="直接连接符 15"/>
            <p:cNvCxnSpPr/>
            <p:nvPr/>
          </p:nvCxnSpPr>
          <p:spPr>
            <a:xfrm>
              <a:off x="2041255" y="1882242"/>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8" name="文本框 61"/>
            <p:cNvSpPr txBox="1"/>
            <p:nvPr/>
          </p:nvSpPr>
          <p:spPr>
            <a:xfrm>
              <a:off x="2067308" y="1426964"/>
              <a:ext cx="2356735"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2.W6 Overview</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2204120" y="4111030"/>
            <a:ext cx="4935476" cy="468052"/>
            <a:chOff x="2051720" y="1888629"/>
            <a:chExt cx="4935476" cy="468052"/>
          </a:xfrm>
        </p:grpSpPr>
        <p:cxnSp>
          <p:nvCxnSpPr>
            <p:cNvPr id="21" name="直接连接符 20"/>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22" name="文本框 61"/>
            <p:cNvSpPr txBox="1"/>
            <p:nvPr/>
          </p:nvSpPr>
          <p:spPr>
            <a:xfrm>
              <a:off x="2077773" y="1888629"/>
              <a:ext cx="309251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4.Advices For Sales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36" name="左箭头 35"/>
          <p:cNvSpPr/>
          <p:nvPr/>
        </p:nvSpPr>
        <p:spPr>
          <a:xfrm>
            <a:off x="7186553" y="3220747"/>
            <a:ext cx="576064" cy="429087"/>
          </a:xfrm>
          <a:prstGeom prst="leftArrow">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04120" y="3271362"/>
            <a:ext cx="4935476" cy="468052"/>
            <a:chOff x="2051720" y="1888629"/>
            <a:chExt cx="4935476" cy="468052"/>
          </a:xfrm>
        </p:grpSpPr>
        <p:cxnSp>
          <p:nvCxnSpPr>
            <p:cNvPr id="17" name="直接连接符 16"/>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9" name="文本框 61"/>
            <p:cNvSpPr txBox="1"/>
            <p:nvPr/>
          </p:nvSpPr>
          <p:spPr>
            <a:xfrm>
              <a:off x="2077773" y="1888629"/>
              <a:ext cx="3057247"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3.W6 Main Features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60107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51520" y="592485"/>
            <a:ext cx="4248472" cy="360000"/>
            <a:chOff x="251520" y="592485"/>
            <a:chExt cx="4248472" cy="360000"/>
          </a:xfrm>
        </p:grpSpPr>
        <p:sp>
          <p:nvSpPr>
            <p:cNvPr id="32" name="圆角矩形 31"/>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圆角矩形 32"/>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ea typeface="Meiryo" panose="020B0604030504040204" pitchFamily="34" charset="-128"/>
                  <a:cs typeface="Arial" panose="020B0604020202020204" pitchFamily="34" charset="0"/>
                </a:rPr>
                <a:t>1</a:t>
              </a:r>
              <a:r>
                <a:rPr lang="en-US" altLang="zh-CN" sz="2000" dirty="0" smtClean="0">
                  <a:latin typeface="Arial" panose="020B0604020202020204" pitchFamily="34" charset="0"/>
                  <a:ea typeface="Meiryo" panose="020B0604030504040204" pitchFamily="34" charset="-128"/>
                  <a:cs typeface="Arial" panose="020B0604020202020204" pitchFamily="34" charset="0"/>
                </a:rPr>
                <a:t>. 120mm US In-Wall Design</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sp>
        <p:nvSpPr>
          <p:cNvPr id="35" name="右箭头 34"/>
          <p:cNvSpPr/>
          <p:nvPr/>
        </p:nvSpPr>
        <p:spPr>
          <a:xfrm>
            <a:off x="3419872" y="2448439"/>
            <a:ext cx="648072" cy="1136477"/>
          </a:xfrm>
          <a:prstGeom prst="rightArrow">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5056981"/>
            <a:ext cx="9144000" cy="461665"/>
          </a:xfrm>
          <a:prstGeom prst="rect">
            <a:avLst/>
          </a:prstGeom>
          <a:solidFill>
            <a:srgbClr val="FF6600"/>
          </a:solid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Easy to blend into decoration, </a:t>
            </a:r>
            <a:r>
              <a:rPr lang="en-US" altLang="zh-CN" sz="2400" dirty="0">
                <a:solidFill>
                  <a:schemeClr val="bg1"/>
                </a:solidFill>
                <a:latin typeface="Arial" panose="020B0604020202020204" pitchFamily="34" charset="0"/>
                <a:cs typeface="Arial" panose="020B0604020202020204" pitchFamily="34" charset="0"/>
              </a:rPr>
              <a:t>more aesthetic</a:t>
            </a:r>
            <a:endParaRPr lang="zh-CN" altLang="en-US" sz="2400" dirty="0">
              <a:solidFill>
                <a:schemeClr val="bg1"/>
              </a:solidFill>
              <a:latin typeface="Arial" panose="020B0604020202020204" pitchFamily="34" charset="0"/>
              <a:cs typeface="Arial" panose="020B0604020202020204" pitchFamily="34" charset="0"/>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34493" t="5530" r="27964" b="5530"/>
          <a:stretch/>
        </p:blipFill>
        <p:spPr>
          <a:xfrm>
            <a:off x="467544" y="1461257"/>
            <a:ext cx="2088232" cy="308695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7924" y="1143495"/>
            <a:ext cx="3456384" cy="3746364"/>
          </a:xfrm>
          <a:prstGeom prst="rect">
            <a:avLst/>
          </a:prstGeom>
        </p:spPr>
      </p:pic>
    </p:spTree>
    <p:extLst>
      <p:ext uri="{BB962C8B-B14F-4D97-AF65-F5344CB8AC3E}">
        <p14:creationId xmlns:p14="http://schemas.microsoft.com/office/powerpoint/2010/main" val="210421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51520" y="592485"/>
            <a:ext cx="4248472" cy="360000"/>
            <a:chOff x="251520" y="592485"/>
            <a:chExt cx="4248472" cy="360000"/>
          </a:xfrm>
        </p:grpSpPr>
        <p:sp>
          <p:nvSpPr>
            <p:cNvPr id="11" name="圆角矩形 10"/>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圆角矩形 11"/>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smtClean="0">
                  <a:latin typeface="Arial" panose="020B0604020202020204" pitchFamily="34" charset="0"/>
                  <a:cs typeface="Arial" panose="020B0604020202020204" pitchFamily="34" charset="0"/>
                </a:rPr>
                <a:t>Versatile </a:t>
              </a:r>
              <a:r>
                <a:rPr lang="en-US" altLang="zh-CN" sz="2000" b="1" dirty="0" err="1">
                  <a:latin typeface="Arial" panose="020B0604020202020204" pitchFamily="34" charset="0"/>
                  <a:cs typeface="Arial" panose="020B0604020202020204" pitchFamily="34" charset="0"/>
                </a:rPr>
                <a:t>PoE</a:t>
              </a:r>
              <a:r>
                <a:rPr lang="en-US" altLang="zh-CN" sz="2000" b="1" dirty="0">
                  <a:latin typeface="Arial" panose="020B0604020202020204" pitchFamily="34" charset="0"/>
                  <a:cs typeface="Arial" panose="020B0604020202020204" pitchFamily="34" charset="0"/>
                </a:rPr>
                <a:t> </a:t>
              </a:r>
              <a:r>
                <a:rPr lang="en-US" altLang="zh-CN" sz="2000" b="1" dirty="0" err="1">
                  <a:latin typeface="Arial" panose="020B0604020202020204" pitchFamily="34" charset="0"/>
                  <a:cs typeface="Arial" panose="020B0604020202020204" pitchFamily="34" charset="0"/>
                </a:rPr>
                <a:t>In+Data</a:t>
              </a:r>
              <a:r>
                <a:rPr lang="en-US" altLang="zh-CN" sz="2000" b="1" dirty="0">
                  <a:latin typeface="Arial" panose="020B0604020202020204" pitchFamily="34" charset="0"/>
                  <a:cs typeface="Arial" panose="020B0604020202020204" pitchFamily="34" charset="0"/>
                </a:rPr>
                <a:t> LAN </a:t>
              </a:r>
              <a:r>
                <a:rPr lang="en-US" altLang="zh-CN" sz="2000" b="1" dirty="0" smtClean="0">
                  <a:latin typeface="Arial" panose="020B0604020202020204" pitchFamily="34" charset="0"/>
                  <a:cs typeface="Arial" panose="020B0604020202020204" pitchFamily="34" charset="0"/>
                </a:rPr>
                <a:t>Port</a:t>
              </a:r>
              <a:endParaRPr lang="en-US" altLang="zh-CN" sz="2000" b="1" dirty="0">
                <a:latin typeface="Arial" panose="020B0604020202020204" pitchFamily="34" charset="0"/>
                <a:cs typeface="Arial" panose="020B0604020202020204" pitchFamily="34" charset="0"/>
              </a:endParaRPr>
            </a:p>
          </p:txBody>
        </p:sp>
      </p:gr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32044" r="27964"/>
          <a:stretch/>
        </p:blipFill>
        <p:spPr>
          <a:xfrm>
            <a:off x="279456" y="1214693"/>
            <a:ext cx="2492344" cy="3888876"/>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0641" y="2800281"/>
            <a:ext cx="1633408" cy="1633408"/>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0145" y="2425799"/>
            <a:ext cx="2162175" cy="2162175"/>
          </a:xfrm>
          <a:prstGeom prst="rect">
            <a:avLst/>
          </a:prstGeom>
        </p:spPr>
      </p:pic>
      <p:sp>
        <p:nvSpPr>
          <p:cNvPr id="32" name="矩形 31"/>
          <p:cNvSpPr/>
          <p:nvPr/>
        </p:nvSpPr>
        <p:spPr>
          <a:xfrm>
            <a:off x="1187624" y="3147814"/>
            <a:ext cx="864096" cy="72008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cxnSp>
        <p:nvCxnSpPr>
          <p:cNvPr id="33" name="直接箭头连接符 32"/>
          <p:cNvCxnSpPr>
            <a:stCxn id="32" idx="3"/>
          </p:cNvCxnSpPr>
          <p:nvPr/>
        </p:nvCxnSpPr>
        <p:spPr>
          <a:xfrm>
            <a:off x="2051720" y="3507854"/>
            <a:ext cx="1224136" cy="0"/>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2123728" y="3169943"/>
            <a:ext cx="997811" cy="338554"/>
          </a:xfrm>
          <a:prstGeom prst="rect">
            <a:avLst/>
          </a:prstGeom>
          <a:ln>
            <a:noFill/>
          </a:ln>
        </p:spPr>
        <p:txBody>
          <a:bodyPr wrap="square">
            <a:spAutoFit/>
          </a:bodyPr>
          <a:lstStyle/>
          <a:p>
            <a:pPr algn="ctr"/>
            <a:r>
              <a:rPr lang="en-US" altLang="zh-CN" sz="1600" dirty="0" err="1" smtClean="0">
                <a:solidFill>
                  <a:srgbClr val="FF6600"/>
                </a:solidFill>
                <a:latin typeface="Arial" panose="020B0604020202020204" pitchFamily="34" charset="0"/>
                <a:cs typeface="Arial" panose="020B0604020202020204" pitchFamily="34" charset="0"/>
              </a:rPr>
              <a:t>PoE</a:t>
            </a:r>
            <a:r>
              <a:rPr lang="en-US" altLang="zh-CN" sz="1600" dirty="0" smtClean="0">
                <a:solidFill>
                  <a:srgbClr val="FF6600"/>
                </a:solidFill>
                <a:latin typeface="Arial" panose="020B0604020202020204" pitchFamily="34" charset="0"/>
                <a:cs typeface="Arial" panose="020B0604020202020204" pitchFamily="34" charset="0"/>
              </a:rPr>
              <a:t> Out</a:t>
            </a:r>
            <a:endParaRPr lang="zh-CN" altLang="en-US" sz="1600" dirty="0">
              <a:solidFill>
                <a:srgbClr val="FF6600"/>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970" y="1338900"/>
            <a:ext cx="1428750" cy="1209675"/>
          </a:xfrm>
          <a:prstGeom prst="rect">
            <a:avLst/>
          </a:prstGeom>
        </p:spPr>
      </p:pic>
      <p:sp>
        <p:nvSpPr>
          <p:cNvPr id="35" name="TextBox 5"/>
          <p:cNvSpPr txBox="1"/>
          <p:nvPr/>
        </p:nvSpPr>
        <p:spPr>
          <a:xfrm>
            <a:off x="0" y="5056981"/>
            <a:ext cx="9144000" cy="461665"/>
          </a:xfrm>
          <a:prstGeom prst="rect">
            <a:avLst/>
          </a:prstGeom>
          <a:solidFill>
            <a:srgbClr val="FF6600"/>
          </a:solidFill>
        </p:spPr>
        <p:txBody>
          <a:bodyPr wrap="square" rtlCol="0">
            <a:spAutoFit/>
          </a:bodyPr>
          <a:lstStyle/>
          <a:p>
            <a:pPr algn="ctr"/>
            <a:r>
              <a:rPr lang="en-US" altLang="zh-CN" sz="2400" dirty="0" err="1" smtClean="0">
                <a:solidFill>
                  <a:schemeClr val="bg1"/>
                </a:solidFill>
                <a:latin typeface="Arial" panose="020B0604020202020204" pitchFamily="34" charset="0"/>
                <a:cs typeface="Arial" panose="020B0604020202020204" pitchFamily="34" charset="0"/>
              </a:rPr>
              <a:t>Data+PoE</a:t>
            </a:r>
            <a:r>
              <a:rPr lang="en-US" altLang="zh-CN" sz="2400" dirty="0" smtClean="0">
                <a:solidFill>
                  <a:schemeClr val="bg1"/>
                </a:solidFill>
                <a:latin typeface="Arial" panose="020B0604020202020204" pitchFamily="34" charset="0"/>
                <a:cs typeface="Arial" panose="020B0604020202020204" pitchFamily="34" charset="0"/>
              </a:rPr>
              <a:t> </a:t>
            </a:r>
            <a:r>
              <a:rPr lang="en-US" altLang="zh-CN" sz="2400" dirty="0" err="1" smtClean="0">
                <a:solidFill>
                  <a:schemeClr val="bg1"/>
                </a:solidFill>
                <a:latin typeface="Arial" panose="020B0604020202020204" pitchFamily="34" charset="0"/>
                <a:cs typeface="Arial" panose="020B0604020202020204" pitchFamily="34" charset="0"/>
              </a:rPr>
              <a:t>passthrough</a:t>
            </a:r>
            <a:r>
              <a:rPr lang="en-US" altLang="zh-CN" sz="2400" dirty="0" smtClean="0">
                <a:solidFill>
                  <a:schemeClr val="bg1"/>
                </a:solidFill>
                <a:latin typeface="Arial" panose="020B0604020202020204" pitchFamily="34" charset="0"/>
                <a:cs typeface="Arial" panose="020B0604020202020204" pitchFamily="34" charset="0"/>
              </a:rPr>
              <a:t>(802.3af class2), </a:t>
            </a:r>
            <a:r>
              <a:rPr lang="en-US" altLang="zh-CN" sz="2400" dirty="0">
                <a:solidFill>
                  <a:schemeClr val="bg1"/>
                </a:solidFill>
                <a:latin typeface="Arial" panose="020B0604020202020204" pitchFamily="34" charset="0"/>
                <a:cs typeface="Arial" panose="020B0604020202020204" pitchFamily="34" charset="0"/>
              </a:rPr>
              <a:t>more </a:t>
            </a:r>
            <a:r>
              <a:rPr lang="en-US" altLang="zh-CN" sz="2400" dirty="0" smtClean="0">
                <a:solidFill>
                  <a:schemeClr val="bg1"/>
                </a:solidFill>
                <a:latin typeface="Arial" panose="020B0604020202020204" pitchFamily="34" charset="0"/>
                <a:cs typeface="Arial" panose="020B0604020202020204" pitchFamily="34" charset="0"/>
              </a:rPr>
              <a:t>convenient</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19547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1520" y="592485"/>
            <a:ext cx="4320480" cy="360000"/>
            <a:chOff x="251520" y="592485"/>
            <a:chExt cx="4320480" cy="360000"/>
          </a:xfrm>
        </p:grpSpPr>
        <p:sp>
          <p:nvSpPr>
            <p:cNvPr id="8" name="圆角矩形 7"/>
            <p:cNvSpPr/>
            <p:nvPr/>
          </p:nvSpPr>
          <p:spPr>
            <a:xfrm>
              <a:off x="2735436" y="592485"/>
              <a:ext cx="1836564"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8"/>
            <p:cNvSpPr/>
            <p:nvPr/>
          </p:nvSpPr>
          <p:spPr>
            <a:xfrm>
              <a:off x="251520" y="592485"/>
              <a:ext cx="4176464"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3. </a:t>
              </a:r>
              <a:r>
                <a:rPr lang="en-US" altLang="zh-CN" sz="2000" dirty="0" smtClean="0">
                  <a:latin typeface="Arial" pitchFamily="34" charset="0"/>
                  <a:cs typeface="Arial" pitchFamily="34" charset="0"/>
                </a:rPr>
                <a:t>Advanced Security</a:t>
              </a:r>
              <a:endParaRPr lang="en-US" altLang="zh-CN" sz="2000" dirty="0">
                <a:latin typeface="Arial" pitchFamily="34" charset="0"/>
                <a:cs typeface="Arial" pitchFamily="34" charset="0"/>
              </a:endParaRPr>
            </a:p>
          </p:txBody>
        </p:sp>
      </p:grpSp>
      <p:grpSp>
        <p:nvGrpSpPr>
          <p:cNvPr id="7" name="组合 6"/>
          <p:cNvGrpSpPr/>
          <p:nvPr/>
        </p:nvGrpSpPr>
        <p:grpSpPr>
          <a:xfrm>
            <a:off x="311031" y="1417811"/>
            <a:ext cx="3684904" cy="625701"/>
            <a:chOff x="239024" y="1456581"/>
            <a:chExt cx="4054888" cy="625701"/>
          </a:xfrm>
        </p:grpSpPr>
        <p:sp>
          <p:nvSpPr>
            <p:cNvPr id="10" name="矩形 9"/>
            <p:cNvSpPr/>
            <p:nvPr/>
          </p:nvSpPr>
          <p:spPr>
            <a:xfrm>
              <a:off x="250747" y="1828005"/>
              <a:ext cx="4043165" cy="252000"/>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sp>
          <p:nvSpPr>
            <p:cNvPr id="11" name="矩形 10"/>
            <p:cNvSpPr/>
            <p:nvPr/>
          </p:nvSpPr>
          <p:spPr>
            <a:xfrm>
              <a:off x="239024" y="1456581"/>
              <a:ext cx="4054888" cy="360000"/>
            </a:xfrm>
            <a:prstGeom prst="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latin typeface="Arial" panose="020B0604020202020204" pitchFamily="34" charset="0"/>
                  <a:cs typeface="Arial" panose="020B0604020202020204" pitchFamily="34" charset="0"/>
                </a:rPr>
                <a:t>WPA2-PSK/WPA2-Enterprise</a:t>
              </a:r>
              <a:endParaRPr lang="zh-CN" altLang="en-US" sz="1400" b="1" dirty="0">
                <a:latin typeface="Arial" panose="020B0604020202020204" pitchFamily="34" charset="0"/>
                <a:cs typeface="Arial" panose="020B0604020202020204" pitchFamily="34" charset="0"/>
              </a:endParaRPr>
            </a:p>
          </p:txBody>
        </p:sp>
        <p:sp>
          <p:nvSpPr>
            <p:cNvPr id="12" name="直角三角形 11"/>
            <p:cNvSpPr/>
            <p:nvPr/>
          </p:nvSpPr>
          <p:spPr>
            <a:xfrm rot="16200000">
              <a:off x="3199470" y="987841"/>
              <a:ext cx="251929" cy="193695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sp>
          <p:nvSpPr>
            <p:cNvPr id="13" name="直角三角形 12"/>
            <p:cNvSpPr/>
            <p:nvPr/>
          </p:nvSpPr>
          <p:spPr>
            <a:xfrm>
              <a:off x="239024" y="1846106"/>
              <a:ext cx="2784368" cy="23617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grpSp>
      <p:grpSp>
        <p:nvGrpSpPr>
          <p:cNvPr id="14" name="组合 13"/>
          <p:cNvGrpSpPr/>
          <p:nvPr/>
        </p:nvGrpSpPr>
        <p:grpSpPr>
          <a:xfrm>
            <a:off x="311030" y="2279957"/>
            <a:ext cx="3684905" cy="648032"/>
            <a:chOff x="239023" y="2318727"/>
            <a:chExt cx="4054891" cy="648032"/>
          </a:xfrm>
        </p:grpSpPr>
        <p:sp>
          <p:nvSpPr>
            <p:cNvPr id="15" name="矩形 14"/>
            <p:cNvSpPr/>
            <p:nvPr/>
          </p:nvSpPr>
          <p:spPr>
            <a:xfrm>
              <a:off x="250746" y="2678727"/>
              <a:ext cx="4043168" cy="252000"/>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sp>
          <p:nvSpPr>
            <p:cNvPr id="16" name="矩形 15"/>
            <p:cNvSpPr/>
            <p:nvPr/>
          </p:nvSpPr>
          <p:spPr>
            <a:xfrm>
              <a:off x="239023" y="2318727"/>
              <a:ext cx="4054891" cy="360000"/>
            </a:xfrm>
            <a:prstGeom prst="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latin typeface="Arial" panose="020B0604020202020204" pitchFamily="34" charset="0"/>
                  <a:cs typeface="Arial" panose="020B0604020202020204" pitchFamily="34" charset="0"/>
                </a:rPr>
                <a:t>Client Isolation</a:t>
              </a:r>
              <a:endParaRPr lang="zh-CN" altLang="en-US" sz="1400" b="1" dirty="0">
                <a:latin typeface="Arial" panose="020B0604020202020204" pitchFamily="34" charset="0"/>
                <a:cs typeface="Arial" panose="020B0604020202020204" pitchFamily="34" charset="0"/>
              </a:endParaRPr>
            </a:p>
          </p:txBody>
        </p:sp>
        <p:sp>
          <p:nvSpPr>
            <p:cNvPr id="17" name="直角三角形 16"/>
            <p:cNvSpPr/>
            <p:nvPr/>
          </p:nvSpPr>
          <p:spPr>
            <a:xfrm rot="16200000">
              <a:off x="3204673" y="1877520"/>
              <a:ext cx="241525" cy="19369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sp>
          <p:nvSpPr>
            <p:cNvPr id="18" name="直角三角形 17"/>
            <p:cNvSpPr/>
            <p:nvPr/>
          </p:nvSpPr>
          <p:spPr>
            <a:xfrm>
              <a:off x="239023" y="2662598"/>
              <a:ext cx="2784371" cy="30416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cs typeface="Arial" pitchFamily="34" charset="0"/>
              </a:endParaRPr>
            </a:p>
          </p:txBody>
        </p:sp>
      </p:grpSp>
      <p:grpSp>
        <p:nvGrpSpPr>
          <p:cNvPr id="19" name="组合 18"/>
          <p:cNvGrpSpPr/>
          <p:nvPr/>
        </p:nvGrpSpPr>
        <p:grpSpPr>
          <a:xfrm>
            <a:off x="311031" y="3164434"/>
            <a:ext cx="3684904" cy="648031"/>
            <a:chOff x="239024" y="3203204"/>
            <a:chExt cx="4054894" cy="648031"/>
          </a:xfrm>
        </p:grpSpPr>
        <p:sp>
          <p:nvSpPr>
            <p:cNvPr id="20" name="矩形 19"/>
            <p:cNvSpPr/>
            <p:nvPr/>
          </p:nvSpPr>
          <p:spPr>
            <a:xfrm>
              <a:off x="250747" y="3563204"/>
              <a:ext cx="4043171" cy="252000"/>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sp>
          <p:nvSpPr>
            <p:cNvPr id="21" name="矩形 20"/>
            <p:cNvSpPr/>
            <p:nvPr/>
          </p:nvSpPr>
          <p:spPr>
            <a:xfrm>
              <a:off x="239024" y="3203204"/>
              <a:ext cx="4054894" cy="360000"/>
            </a:xfrm>
            <a:prstGeom prst="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latin typeface="Arial" panose="020B0604020202020204" pitchFamily="34" charset="0"/>
                  <a:cs typeface="Arial" panose="020B0604020202020204" pitchFamily="34" charset="0"/>
                </a:rPr>
                <a:t>SSID Isolation</a:t>
              </a:r>
              <a:endParaRPr lang="zh-CN" altLang="en-US" sz="1400" b="1" dirty="0">
                <a:latin typeface="Arial" panose="020B0604020202020204" pitchFamily="34" charset="0"/>
                <a:cs typeface="Arial" panose="020B0604020202020204" pitchFamily="34" charset="0"/>
              </a:endParaRPr>
            </a:p>
          </p:txBody>
        </p:sp>
        <p:sp>
          <p:nvSpPr>
            <p:cNvPr id="22" name="直角三角形 21"/>
            <p:cNvSpPr/>
            <p:nvPr/>
          </p:nvSpPr>
          <p:spPr>
            <a:xfrm rot="16200000">
              <a:off x="3138362" y="2695684"/>
              <a:ext cx="259237" cy="205186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sp>
          <p:nvSpPr>
            <p:cNvPr id="23" name="直角三角形 22"/>
            <p:cNvSpPr/>
            <p:nvPr/>
          </p:nvSpPr>
          <p:spPr>
            <a:xfrm>
              <a:off x="239024" y="3618262"/>
              <a:ext cx="2784373" cy="21454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grpSp>
      <p:grpSp>
        <p:nvGrpSpPr>
          <p:cNvPr id="24" name="组合 23"/>
          <p:cNvGrpSpPr/>
          <p:nvPr/>
        </p:nvGrpSpPr>
        <p:grpSpPr>
          <a:xfrm>
            <a:off x="251520" y="4048909"/>
            <a:ext cx="3744416" cy="648032"/>
            <a:chOff x="179512" y="4087679"/>
            <a:chExt cx="4054893" cy="648032"/>
          </a:xfrm>
        </p:grpSpPr>
        <p:sp>
          <p:nvSpPr>
            <p:cNvPr id="25" name="矩形 24"/>
            <p:cNvSpPr/>
            <p:nvPr/>
          </p:nvSpPr>
          <p:spPr>
            <a:xfrm>
              <a:off x="191235" y="4447679"/>
              <a:ext cx="4043170" cy="252000"/>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sp>
          <p:nvSpPr>
            <p:cNvPr id="26" name="矩形 25"/>
            <p:cNvSpPr/>
            <p:nvPr/>
          </p:nvSpPr>
          <p:spPr>
            <a:xfrm>
              <a:off x="179512" y="4087679"/>
              <a:ext cx="4054893" cy="360000"/>
            </a:xfrm>
            <a:prstGeom prst="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latin typeface="Arial" panose="020B0604020202020204" pitchFamily="34" charset="0"/>
                  <a:cs typeface="Arial" panose="020B0604020202020204" pitchFamily="34" charset="0"/>
                </a:rPr>
                <a:t>VLAN For Multi SSID</a:t>
              </a:r>
              <a:endParaRPr lang="zh-CN" altLang="en-US" sz="1400" b="1" dirty="0">
                <a:latin typeface="Arial" panose="020B0604020202020204" pitchFamily="34" charset="0"/>
                <a:cs typeface="Arial" panose="020B0604020202020204" pitchFamily="34" charset="0"/>
              </a:endParaRPr>
            </a:p>
          </p:txBody>
        </p:sp>
        <p:sp>
          <p:nvSpPr>
            <p:cNvPr id="27" name="直角三角形 26"/>
            <p:cNvSpPr/>
            <p:nvPr/>
          </p:nvSpPr>
          <p:spPr>
            <a:xfrm rot="16200000">
              <a:off x="3290708" y="3792019"/>
              <a:ext cx="292494" cy="159489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sp>
          <p:nvSpPr>
            <p:cNvPr id="28" name="直角三角形 27"/>
            <p:cNvSpPr/>
            <p:nvPr/>
          </p:nvSpPr>
          <p:spPr>
            <a:xfrm>
              <a:off x="179512" y="4443216"/>
              <a:ext cx="2784369" cy="26522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Arial" pitchFamily="34" charset="0"/>
                <a:cs typeface="Arial" panose="020B0604020202020204" pitchFamily="34" charset="0"/>
              </a:endParaRPr>
            </a:p>
          </p:txBody>
        </p:sp>
      </p:grpSp>
      <p:sp>
        <p:nvSpPr>
          <p:cNvPr id="29" name="右箭头 28"/>
          <p:cNvSpPr/>
          <p:nvPr/>
        </p:nvSpPr>
        <p:spPr>
          <a:xfrm>
            <a:off x="4139952" y="2446302"/>
            <a:ext cx="576064" cy="1098511"/>
          </a:xfrm>
          <a:prstGeom prst="rightArrow">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1597396"/>
            <a:ext cx="4255492" cy="2811513"/>
          </a:xfrm>
          <a:prstGeom prst="rect">
            <a:avLst/>
          </a:prstGeom>
        </p:spPr>
      </p:pic>
      <p:sp>
        <p:nvSpPr>
          <p:cNvPr id="30" name="TextBox 5"/>
          <p:cNvSpPr txBox="1"/>
          <p:nvPr/>
        </p:nvSpPr>
        <p:spPr>
          <a:xfrm>
            <a:off x="0" y="5056981"/>
            <a:ext cx="9144000" cy="461665"/>
          </a:xfrm>
          <a:prstGeom prst="rect">
            <a:avLst/>
          </a:prstGeom>
          <a:solidFill>
            <a:srgbClr val="FF6600"/>
          </a:solid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Multi mechanism, more secure</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67335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1520" y="592485"/>
            <a:ext cx="5256584" cy="360000"/>
            <a:chOff x="251520" y="592485"/>
            <a:chExt cx="5256584" cy="360000"/>
          </a:xfrm>
        </p:grpSpPr>
        <p:sp>
          <p:nvSpPr>
            <p:cNvPr id="8" name="圆角矩形 7"/>
            <p:cNvSpPr/>
            <p:nvPr/>
          </p:nvSpPr>
          <p:spPr>
            <a:xfrm>
              <a:off x="2735436" y="592485"/>
              <a:ext cx="2772668"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8"/>
            <p:cNvSpPr/>
            <p:nvPr/>
          </p:nvSpPr>
          <p:spPr>
            <a:xfrm>
              <a:off x="251520" y="592485"/>
              <a:ext cx="482453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ea typeface="Meiryo" panose="020B0604030504040204" pitchFamily="34" charset="-128"/>
                  <a:cs typeface="Arial" panose="020B0604020202020204" pitchFamily="34" charset="0"/>
                </a:rPr>
                <a:t>4</a:t>
              </a:r>
              <a:r>
                <a:rPr lang="en-US" altLang="zh-CN" sz="2000" dirty="0" smtClean="0">
                  <a:latin typeface="Arial" panose="020B0604020202020204" pitchFamily="34" charset="0"/>
                  <a:ea typeface="Meiryo" panose="020B0604030504040204" pitchFamily="34" charset="-128"/>
                  <a:cs typeface="Arial" panose="020B0604020202020204" pitchFamily="34" charset="0"/>
                </a:rPr>
                <a:t>. </a:t>
              </a:r>
              <a:r>
                <a:rPr lang="en-US" altLang="zh-CN" sz="2000" b="1" dirty="0">
                  <a:latin typeface="Arial" panose="020B0604020202020204" pitchFamily="34" charset="0"/>
                  <a:cs typeface="Arial" panose="020B0604020202020204" pitchFamily="34" charset="0"/>
                </a:rPr>
                <a:t>Performance </a:t>
              </a:r>
              <a:r>
                <a:rPr lang="en-US" altLang="zh-CN" sz="2000" b="1" dirty="0" smtClean="0">
                  <a:latin typeface="Arial" panose="020B0604020202020204" pitchFamily="34" charset="0"/>
                  <a:cs typeface="Arial" panose="020B0604020202020204" pitchFamily="34" charset="0"/>
                </a:rPr>
                <a:t>Optimization Features</a:t>
              </a:r>
              <a:endParaRPr lang="en-US" altLang="zh-CN" sz="2000" b="1" dirty="0">
                <a:latin typeface="Arial" panose="020B0604020202020204" pitchFamily="34" charset="0"/>
                <a:cs typeface="Arial" panose="020B0604020202020204" pitchFamily="34" charset="0"/>
              </a:endParaRPr>
            </a:p>
          </p:txBody>
        </p:sp>
      </p:grpSp>
      <p:pic>
        <p:nvPicPr>
          <p:cNvPr id="4" name="图片 3"/>
          <p:cNvPicPr>
            <a:picLocks noChangeAspect="1"/>
          </p:cNvPicPr>
          <p:nvPr/>
        </p:nvPicPr>
        <p:blipFill>
          <a:blip r:embed="rId2"/>
          <a:stretch>
            <a:fillRect/>
          </a:stretch>
        </p:blipFill>
        <p:spPr>
          <a:xfrm>
            <a:off x="2569294" y="1956441"/>
            <a:ext cx="3104952" cy="1643110"/>
          </a:xfrm>
          <a:prstGeom prst="rect">
            <a:avLst/>
          </a:prstGeom>
        </p:spPr>
      </p:pic>
      <p:pic>
        <p:nvPicPr>
          <p:cNvPr id="5" name="图片 4"/>
          <p:cNvPicPr>
            <a:picLocks noChangeAspect="1"/>
          </p:cNvPicPr>
          <p:nvPr/>
        </p:nvPicPr>
        <p:blipFill>
          <a:blip r:embed="rId3"/>
          <a:stretch>
            <a:fillRect/>
          </a:stretch>
        </p:blipFill>
        <p:spPr>
          <a:xfrm>
            <a:off x="5983566" y="1979105"/>
            <a:ext cx="2821954" cy="1660258"/>
          </a:xfrm>
          <a:prstGeom prst="rect">
            <a:avLst/>
          </a:prstGeom>
        </p:spPr>
      </p:pic>
      <p:sp>
        <p:nvSpPr>
          <p:cNvPr id="30" name="文本框 29"/>
          <p:cNvSpPr txBox="1"/>
          <p:nvPr/>
        </p:nvSpPr>
        <p:spPr>
          <a:xfrm>
            <a:off x="251520" y="4075207"/>
            <a:ext cx="2304256" cy="338554"/>
          </a:xfrm>
          <a:prstGeom prst="rect">
            <a:avLst/>
          </a:prstGeom>
          <a:noFill/>
        </p:spPr>
        <p:txBody>
          <a:bodyPr wrap="square" rtlCol="0">
            <a:spAutoFit/>
          </a:bodyPr>
          <a:lstStyle/>
          <a:p>
            <a:pPr algn="ctr"/>
            <a:r>
              <a:rPr lang="en-US" altLang="zh-CN" sz="1600" dirty="0" smtClean="0">
                <a:solidFill>
                  <a:srgbClr val="FF6600"/>
                </a:solidFill>
                <a:latin typeface="Arial" panose="020B0604020202020204" pitchFamily="34" charset="0"/>
                <a:cs typeface="Arial" panose="020B0604020202020204" pitchFamily="34" charset="0"/>
              </a:rPr>
              <a:t>Reduce Interference</a:t>
            </a:r>
            <a:endParaRPr lang="zh-CN" altLang="en-US" sz="1600" dirty="0">
              <a:solidFill>
                <a:srgbClr val="FF6600"/>
              </a:solidFill>
              <a:latin typeface="Arial" panose="020B0604020202020204" pitchFamily="34" charset="0"/>
              <a:cs typeface="Arial" panose="020B0604020202020204" pitchFamily="34" charset="0"/>
            </a:endParaRPr>
          </a:p>
        </p:txBody>
      </p:sp>
      <p:sp>
        <p:nvSpPr>
          <p:cNvPr id="31" name="文本框 30"/>
          <p:cNvSpPr txBox="1"/>
          <p:nvPr/>
        </p:nvSpPr>
        <p:spPr>
          <a:xfrm>
            <a:off x="2717614" y="4075207"/>
            <a:ext cx="2808312" cy="584775"/>
          </a:xfrm>
          <a:prstGeom prst="rect">
            <a:avLst/>
          </a:prstGeom>
          <a:noFill/>
        </p:spPr>
        <p:txBody>
          <a:bodyPr wrap="square" rtlCol="0">
            <a:spAutoFit/>
          </a:bodyPr>
          <a:lstStyle/>
          <a:p>
            <a:pPr algn="ctr"/>
            <a:r>
              <a:rPr lang="en-US" altLang="zh-CN" sz="1600" dirty="0" smtClean="0">
                <a:solidFill>
                  <a:srgbClr val="FF6600"/>
                </a:solidFill>
                <a:latin typeface="Arial" panose="020B0604020202020204" pitchFamily="34" charset="0"/>
                <a:cs typeface="Arial" panose="020B0604020202020204" pitchFamily="34" charset="0"/>
              </a:rPr>
              <a:t>Ensure the user capacity </a:t>
            </a:r>
          </a:p>
          <a:p>
            <a:pPr algn="ctr"/>
            <a:r>
              <a:rPr lang="en-US" altLang="zh-CN" sz="1600" dirty="0" smtClean="0">
                <a:solidFill>
                  <a:srgbClr val="FF6600"/>
                </a:solidFill>
                <a:latin typeface="Arial" panose="020B0604020202020204" pitchFamily="34" charset="0"/>
                <a:cs typeface="Arial" panose="020B0604020202020204" pitchFamily="34" charset="0"/>
              </a:rPr>
              <a:t>on adjacent APs</a:t>
            </a:r>
            <a:endParaRPr lang="zh-CN" altLang="en-US" sz="1600" dirty="0">
              <a:solidFill>
                <a:srgbClr val="FF6600"/>
              </a:solidFill>
              <a:latin typeface="Arial" panose="020B0604020202020204" pitchFamily="34" charset="0"/>
              <a:cs typeface="Arial" panose="020B0604020202020204" pitchFamily="34" charset="0"/>
            </a:endParaRPr>
          </a:p>
        </p:txBody>
      </p:sp>
      <p:pic>
        <p:nvPicPr>
          <p:cNvPr id="32" name="图片 31"/>
          <p:cNvPicPr>
            <a:picLocks noChangeAspect="1"/>
          </p:cNvPicPr>
          <p:nvPr/>
        </p:nvPicPr>
        <p:blipFill>
          <a:blip r:embed="rId4"/>
          <a:stretch>
            <a:fillRect/>
          </a:stretch>
        </p:blipFill>
        <p:spPr>
          <a:xfrm>
            <a:off x="766779" y="2349702"/>
            <a:ext cx="1273739" cy="1289661"/>
          </a:xfrm>
          <a:prstGeom prst="rect">
            <a:avLst/>
          </a:prstGeom>
        </p:spPr>
      </p:pic>
      <p:sp>
        <p:nvSpPr>
          <p:cNvPr id="33" name="文本框 32"/>
          <p:cNvSpPr txBox="1"/>
          <p:nvPr/>
        </p:nvSpPr>
        <p:spPr>
          <a:xfrm>
            <a:off x="5990387" y="4075207"/>
            <a:ext cx="2808312" cy="584775"/>
          </a:xfrm>
          <a:prstGeom prst="rect">
            <a:avLst/>
          </a:prstGeom>
          <a:noFill/>
        </p:spPr>
        <p:txBody>
          <a:bodyPr wrap="square" rtlCol="0">
            <a:spAutoFit/>
          </a:bodyPr>
          <a:lstStyle/>
          <a:p>
            <a:pPr algn="ctr"/>
            <a:r>
              <a:rPr lang="en-US" altLang="zh-CN" sz="1600" dirty="0" smtClean="0">
                <a:solidFill>
                  <a:srgbClr val="FF6600"/>
                </a:solidFill>
                <a:latin typeface="Arial" panose="020B0604020202020204" pitchFamily="34" charset="0"/>
                <a:cs typeface="Arial" panose="020B0604020202020204" pitchFamily="34" charset="0"/>
              </a:rPr>
              <a:t>Forbid weak signal client affect wireless performance </a:t>
            </a:r>
            <a:endParaRPr lang="zh-CN" altLang="en-US" sz="1600" dirty="0">
              <a:solidFill>
                <a:srgbClr val="FF6600"/>
              </a:solidFill>
              <a:latin typeface="Arial" panose="020B0604020202020204" pitchFamily="34" charset="0"/>
              <a:cs typeface="Arial" panose="020B0604020202020204" pitchFamily="34" charset="0"/>
            </a:endParaRPr>
          </a:p>
        </p:txBody>
      </p:sp>
      <p:sp>
        <p:nvSpPr>
          <p:cNvPr id="34" name="文本框 33"/>
          <p:cNvSpPr txBox="1"/>
          <p:nvPr/>
        </p:nvSpPr>
        <p:spPr>
          <a:xfrm>
            <a:off x="251520" y="3710315"/>
            <a:ext cx="2304256"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20MHz/40MHz Option</a:t>
            </a:r>
            <a:endParaRPr lang="zh-CN" altLang="en-US" sz="1600" dirty="0">
              <a:latin typeface="Arial" panose="020B0604020202020204" pitchFamily="34" charset="0"/>
              <a:cs typeface="Arial" panose="020B0604020202020204" pitchFamily="34" charset="0"/>
            </a:endParaRPr>
          </a:p>
        </p:txBody>
      </p:sp>
      <p:sp>
        <p:nvSpPr>
          <p:cNvPr id="35" name="文本框 34"/>
          <p:cNvSpPr txBox="1"/>
          <p:nvPr/>
        </p:nvSpPr>
        <p:spPr>
          <a:xfrm>
            <a:off x="2861770" y="3710315"/>
            <a:ext cx="2520000"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Client Limitation For SSID</a:t>
            </a:r>
            <a:endParaRPr lang="zh-CN" altLang="en-US" sz="1600" dirty="0">
              <a:latin typeface="Arial" panose="020B0604020202020204" pitchFamily="34" charset="0"/>
              <a:cs typeface="Arial" panose="020B0604020202020204" pitchFamily="34" charset="0"/>
            </a:endParaRPr>
          </a:p>
        </p:txBody>
      </p:sp>
      <p:sp>
        <p:nvSpPr>
          <p:cNvPr id="36" name="文本框 35"/>
          <p:cNvSpPr txBox="1"/>
          <p:nvPr/>
        </p:nvSpPr>
        <p:spPr>
          <a:xfrm>
            <a:off x="6134543" y="3710315"/>
            <a:ext cx="2520000"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RSSI Limitation</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7860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1520" y="592485"/>
            <a:ext cx="4320480" cy="360000"/>
            <a:chOff x="251520" y="592485"/>
            <a:chExt cx="4320480" cy="360000"/>
          </a:xfrm>
        </p:grpSpPr>
        <p:sp>
          <p:nvSpPr>
            <p:cNvPr id="8" name="圆角矩形 7"/>
            <p:cNvSpPr/>
            <p:nvPr/>
          </p:nvSpPr>
          <p:spPr>
            <a:xfrm>
              <a:off x="2735436" y="592485"/>
              <a:ext cx="1836564"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8"/>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ea typeface="Meiryo" panose="020B0604030504040204" pitchFamily="34" charset="-128"/>
                  <a:cs typeface="Arial" panose="020B0604020202020204" pitchFamily="34" charset="0"/>
                </a:rPr>
                <a:t>5</a:t>
              </a:r>
              <a:r>
                <a:rPr lang="en-US" altLang="zh-CN" sz="2000" dirty="0" smtClean="0">
                  <a:latin typeface="Arial" panose="020B0604020202020204" pitchFamily="34" charset="0"/>
                  <a:ea typeface="Meiryo" panose="020B0604030504040204" pitchFamily="34" charset="-128"/>
                  <a:cs typeface="Arial" panose="020B0604020202020204" pitchFamily="34" charset="0"/>
                </a:rPr>
                <a:t>. Easy </a:t>
              </a:r>
              <a:r>
                <a:rPr lang="en-US" altLang="zh-CN" sz="2000" dirty="0">
                  <a:latin typeface="Arial" panose="020B0604020202020204" pitchFamily="34" charset="0"/>
                  <a:ea typeface="Meiryo" panose="020B0604030504040204" pitchFamily="34" charset="-128"/>
                  <a:cs typeface="Arial" panose="020B0604020202020204" pitchFamily="34" charset="0"/>
                </a:rPr>
                <a:t>T</a:t>
              </a:r>
              <a:r>
                <a:rPr lang="en-US" altLang="zh-CN" sz="2000" dirty="0" smtClean="0">
                  <a:latin typeface="Arial" panose="020B0604020202020204" pitchFamily="34" charset="0"/>
                  <a:ea typeface="Meiryo" panose="020B0604030504040204" pitchFamily="34" charset="-128"/>
                  <a:cs typeface="Arial" panose="020B0604020202020204" pitchFamily="34" charset="0"/>
                </a:rPr>
                <a:t>o Manage</a:t>
              </a:r>
              <a:endParaRPr lang="en-US" altLang="zh-CN" sz="2000" dirty="0">
                <a:latin typeface="Arial" pitchFamily="34" charset="0"/>
                <a:cs typeface="Arial" pitchFamily="34" charset="0"/>
              </a:endParaRPr>
            </a:p>
          </p:txBody>
        </p:sp>
      </p:grpSp>
      <p:sp>
        <p:nvSpPr>
          <p:cNvPr id="7" name="文本框 6"/>
          <p:cNvSpPr txBox="1"/>
          <p:nvPr/>
        </p:nvSpPr>
        <p:spPr>
          <a:xfrm>
            <a:off x="4716016" y="1231265"/>
            <a:ext cx="4427984" cy="2246769"/>
          </a:xfrm>
          <a:prstGeom prst="rect">
            <a:avLst/>
          </a:prstGeom>
          <a:noFill/>
        </p:spPr>
        <p:txBody>
          <a:bodyPr wrap="square" rtlCol="0">
            <a:spAutoFit/>
          </a:bodyPr>
          <a:lstStyle/>
          <a:p>
            <a:pPr>
              <a:lnSpc>
                <a:spcPct val="200000"/>
              </a:lnSpc>
            </a:pPr>
            <a:r>
              <a:rPr lang="en-US" altLang="zh-CN" sz="1400" dirty="0" smtClean="0">
                <a:latin typeface="Arial" panose="020B0604020202020204" pitchFamily="34" charset="0"/>
                <a:cs typeface="Arial" panose="020B0604020202020204" pitchFamily="34" charset="0"/>
              </a:rPr>
              <a:t>W6_US can be centralized managed by AP controller M3 to configure it at a single location. You can edit AP’s Device name, SSID, Security key, TX power, Client limitation etc. Also you can view the AP online, client online information after setup.</a:t>
            </a:r>
            <a:endParaRPr lang="zh-CN" altLang="en-US" sz="1400" dirty="0">
              <a:latin typeface="Arial" panose="020B0604020202020204" pitchFamily="34" charset="0"/>
              <a:cs typeface="Arial" panose="020B0604020202020204" pitchFamily="34"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173" y="1096541"/>
            <a:ext cx="4259827" cy="3773252"/>
          </a:xfrm>
          <a:prstGeom prst="rect">
            <a:avLst/>
          </a:prstGeom>
        </p:spPr>
      </p:pic>
      <p:sp>
        <p:nvSpPr>
          <p:cNvPr id="10" name="TextBox 5"/>
          <p:cNvSpPr txBox="1"/>
          <p:nvPr/>
        </p:nvSpPr>
        <p:spPr>
          <a:xfrm>
            <a:off x="0" y="5056981"/>
            <a:ext cx="9144000" cy="461665"/>
          </a:xfrm>
          <a:prstGeom prst="rect">
            <a:avLst/>
          </a:prstGeom>
          <a:solidFill>
            <a:srgbClr val="FF6600"/>
          </a:solid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Easy To Install, Easy To Manage</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1323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95536" y="2968749"/>
            <a:ext cx="1521950" cy="432737"/>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ea typeface="Arial Unicode MS" panose="020B0604020202020204" pitchFamily="34" charset="-122"/>
                <a:cs typeface="Arial" panose="020B0604020202020204" pitchFamily="34" charset="0"/>
              </a:rPr>
              <a:t>Agenda</a:t>
            </a:r>
            <a:endParaRPr lang="zh-CN" altLang="en-US" sz="2400" b="1" dirty="0">
              <a:latin typeface="Arial" panose="020B0604020202020204" pitchFamily="34" charset="0"/>
              <a:ea typeface="Arial Unicode MS" panose="020B0604020202020204" pitchFamily="34" charset="-122"/>
              <a:cs typeface="Arial" panose="020B0604020202020204" pitchFamily="34" charset="0"/>
            </a:endParaRPr>
          </a:p>
        </p:txBody>
      </p:sp>
      <p:grpSp>
        <p:nvGrpSpPr>
          <p:cNvPr id="2" name="组合 1"/>
          <p:cNvGrpSpPr/>
          <p:nvPr/>
        </p:nvGrpSpPr>
        <p:grpSpPr>
          <a:xfrm>
            <a:off x="2204120" y="1384573"/>
            <a:ext cx="4965685" cy="461665"/>
            <a:chOff x="2011046" y="850900"/>
            <a:chExt cx="4965685" cy="461665"/>
          </a:xfrm>
        </p:grpSpPr>
        <p:sp>
          <p:nvSpPr>
            <p:cNvPr id="14" name="文本框 47"/>
            <p:cNvSpPr txBox="1"/>
            <p:nvPr/>
          </p:nvSpPr>
          <p:spPr>
            <a:xfrm>
              <a:off x="2011046" y="850900"/>
              <a:ext cx="374474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1. Application Scenarios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15" name="直接连接符 14"/>
            <p:cNvCxnSpPr/>
            <p:nvPr/>
          </p:nvCxnSpPr>
          <p:spPr>
            <a:xfrm>
              <a:off x="2041255" y="1312565"/>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51077" y="2304709"/>
            <a:ext cx="4935476" cy="461665"/>
            <a:chOff x="2041255" y="1426964"/>
            <a:chExt cx="4935476" cy="461665"/>
          </a:xfrm>
        </p:grpSpPr>
        <p:cxnSp>
          <p:nvCxnSpPr>
            <p:cNvPr id="16" name="直接连接符 15"/>
            <p:cNvCxnSpPr/>
            <p:nvPr/>
          </p:nvCxnSpPr>
          <p:spPr>
            <a:xfrm>
              <a:off x="2041255" y="1882242"/>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8" name="文本框 61"/>
            <p:cNvSpPr txBox="1"/>
            <p:nvPr/>
          </p:nvSpPr>
          <p:spPr>
            <a:xfrm>
              <a:off x="2067308" y="1426964"/>
              <a:ext cx="2356735"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2.W6 Overview</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2204120" y="4111030"/>
            <a:ext cx="4935476" cy="468052"/>
            <a:chOff x="2051720" y="1888629"/>
            <a:chExt cx="4935476" cy="468052"/>
          </a:xfrm>
        </p:grpSpPr>
        <p:cxnSp>
          <p:nvCxnSpPr>
            <p:cNvPr id="21" name="直接连接符 20"/>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22" name="文本框 61"/>
            <p:cNvSpPr txBox="1"/>
            <p:nvPr/>
          </p:nvSpPr>
          <p:spPr>
            <a:xfrm>
              <a:off x="2077773" y="1888629"/>
              <a:ext cx="309251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4.Advices For Sales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36" name="左箭头 35"/>
          <p:cNvSpPr/>
          <p:nvPr/>
        </p:nvSpPr>
        <p:spPr>
          <a:xfrm>
            <a:off x="7139596" y="4111030"/>
            <a:ext cx="576064" cy="429087"/>
          </a:xfrm>
          <a:prstGeom prst="leftArrow">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04120" y="3271362"/>
            <a:ext cx="4935476" cy="468052"/>
            <a:chOff x="2051720" y="1888629"/>
            <a:chExt cx="4935476" cy="468052"/>
          </a:xfrm>
        </p:grpSpPr>
        <p:cxnSp>
          <p:nvCxnSpPr>
            <p:cNvPr id="17" name="直接连接符 16"/>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9" name="文本框 61"/>
            <p:cNvSpPr txBox="1"/>
            <p:nvPr/>
          </p:nvSpPr>
          <p:spPr>
            <a:xfrm>
              <a:off x="2077773" y="1888629"/>
              <a:ext cx="3057247"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3.W6 Main Features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66061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736393" y="171861"/>
            <a:ext cx="1277914" cy="213585"/>
          </a:xfrm>
          <a:prstGeom prst="rect">
            <a:avLst/>
          </a:prstGeom>
          <a:noFill/>
        </p:spPr>
        <p:txBody>
          <a:bodyPr wrap="none" rtlCol="0">
            <a:spAutoFit/>
          </a:bodyPr>
          <a:lstStyle/>
          <a:p>
            <a:pPr algn="dist"/>
            <a:r>
              <a:rPr lang="en-US" altLang="zh-CN" sz="790" dirty="0">
                <a:solidFill>
                  <a:schemeClr val="bg1"/>
                </a:solidFill>
                <a:latin typeface="Arial" pitchFamily="34" charset="0"/>
                <a:cs typeface="Arial" pitchFamily="34" charset="0"/>
              </a:rPr>
              <a:t>WLAN Solution Provider</a:t>
            </a:r>
          </a:p>
        </p:txBody>
      </p:sp>
      <p:sp>
        <p:nvSpPr>
          <p:cNvPr id="18" name="文本框 17"/>
          <p:cNvSpPr txBox="1"/>
          <p:nvPr/>
        </p:nvSpPr>
        <p:spPr>
          <a:xfrm>
            <a:off x="1374617" y="295453"/>
            <a:ext cx="1667444" cy="253916"/>
          </a:xfrm>
          <a:prstGeom prst="rect">
            <a:avLst/>
          </a:prstGeom>
          <a:noFill/>
        </p:spPr>
        <p:txBody>
          <a:bodyPr wrap="none" rtlCol="0">
            <a:spAutoFit/>
          </a:bodyPr>
          <a:lstStyle/>
          <a:p>
            <a:r>
              <a:rPr lang="en-US" altLang="zh-CN" sz="1050" dirty="0">
                <a:solidFill>
                  <a:schemeClr val="bg1"/>
                </a:solidFill>
                <a:latin typeface="Century Gothic" pitchFamily="34" charset="0"/>
                <a:ea typeface="Tahoma" pitchFamily="34" charset="0"/>
                <a:cs typeface="Tahoma" pitchFamily="34" charset="0"/>
              </a:rPr>
              <a:t>WORLD WIDE WIRELESS</a:t>
            </a:r>
            <a:endParaRPr lang="zh-CN" altLang="en-US" sz="1050" dirty="0">
              <a:solidFill>
                <a:schemeClr val="bg1"/>
              </a:solidFill>
              <a:latin typeface="Century Gothic" pitchFamily="34" charset="0"/>
              <a:cs typeface="Tahoma" pitchFamily="34" charset="0"/>
            </a:endParaRPr>
          </a:p>
        </p:txBody>
      </p:sp>
      <p:graphicFrame>
        <p:nvGraphicFramePr>
          <p:cNvPr id="14" name="表格 13"/>
          <p:cNvGraphicFramePr>
            <a:graphicFrameLocks noGrp="1"/>
          </p:cNvGraphicFramePr>
          <p:nvPr>
            <p:extLst/>
          </p:nvPr>
        </p:nvGraphicFramePr>
        <p:xfrm>
          <a:off x="251521" y="1744614"/>
          <a:ext cx="8280921" cy="1224137"/>
        </p:xfrm>
        <a:graphic>
          <a:graphicData uri="http://schemas.openxmlformats.org/drawingml/2006/table">
            <a:tbl>
              <a:tblPr>
                <a:tableStyleId>{D7AC3CCA-C797-4891-BE02-D94E43425B78}</a:tableStyleId>
              </a:tblPr>
              <a:tblGrid>
                <a:gridCol w="855418"/>
                <a:gridCol w="855418"/>
                <a:gridCol w="665428"/>
                <a:gridCol w="772149"/>
                <a:gridCol w="855418"/>
                <a:gridCol w="855418"/>
                <a:gridCol w="855418"/>
                <a:gridCol w="855418"/>
                <a:gridCol w="855418"/>
                <a:gridCol w="855418"/>
              </a:tblGrid>
              <a:tr h="252859">
                <a:tc gridSpan="10">
                  <a:txBody>
                    <a:bodyPr/>
                    <a:lstStyle/>
                    <a:p>
                      <a:pPr algn="ctr" fontAlgn="ctr"/>
                      <a:r>
                        <a:rPr lang="en-US" altLang="zh-CN" sz="1400" u="none" strike="noStrike" dirty="0" smtClean="0">
                          <a:effectLst/>
                          <a:latin typeface="Arial" panose="020B0604020202020204" pitchFamily="34" charset="0"/>
                          <a:ea typeface="微软雅黑" pitchFamily="34" charset="-122"/>
                          <a:cs typeface="Arial" panose="020B0604020202020204" pitchFamily="34" charset="0"/>
                        </a:rPr>
                        <a:t>Area with 120*80mm</a:t>
                      </a:r>
                      <a:r>
                        <a:rPr lang="zh-CN" altLang="en-US" sz="1400" u="none" strike="noStrike" dirty="0" smtClean="0">
                          <a:effectLst/>
                          <a:latin typeface="Arial" panose="020B0604020202020204" pitchFamily="34" charset="0"/>
                          <a:ea typeface="微软雅黑" pitchFamily="34" charset="-122"/>
                          <a:cs typeface="Arial" panose="020B0604020202020204" pitchFamily="34" charset="0"/>
                        </a:rPr>
                        <a:t> </a:t>
                      </a:r>
                      <a:r>
                        <a:rPr lang="en-US" altLang="zh-CN" sz="1400" u="none" strike="noStrike" dirty="0" smtClean="0">
                          <a:effectLst/>
                          <a:latin typeface="Arial" panose="020B0604020202020204" pitchFamily="34" charset="0"/>
                          <a:ea typeface="微软雅黑" pitchFamily="34" charset="-122"/>
                          <a:cs typeface="Arial" panose="020B0604020202020204" pitchFamily="34" charset="0"/>
                        </a:rPr>
                        <a:t>US Type Wall Jack</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85639">
                <a:tc>
                  <a:txBody>
                    <a:bodyPr/>
                    <a:lstStyle/>
                    <a:p>
                      <a:pPr algn="ctr" fontAlgn="ctr"/>
                      <a:r>
                        <a:rPr lang="en-US" altLang="zh-CN" sz="1400" b="0" i="0" u="none" strike="noStrike" dirty="0" smtClean="0">
                          <a:solidFill>
                            <a:schemeClr val="dk1"/>
                          </a:solidFill>
                          <a:effectLst/>
                          <a:latin typeface="Arial" panose="020B0604020202020204" pitchFamily="34" charset="0"/>
                          <a:ea typeface="微软雅黑" pitchFamily="34" charset="-122"/>
                          <a:cs typeface="Arial" panose="020B0604020202020204" pitchFamily="34" charset="0"/>
                        </a:rPr>
                        <a:t>Country</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smtClean="0">
                          <a:solidFill>
                            <a:schemeClr val="dk1"/>
                          </a:solidFill>
                          <a:effectLst/>
                          <a:latin typeface="Arial" panose="020B0604020202020204" pitchFamily="34" charset="0"/>
                          <a:ea typeface="微软雅黑" pitchFamily="34" charset="-122"/>
                          <a:cs typeface="Arial" panose="020B0604020202020204" pitchFamily="34" charset="0"/>
                        </a:rPr>
                        <a:t>America</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err="1" smtClean="0">
                          <a:solidFill>
                            <a:srgbClr val="000000"/>
                          </a:solidFill>
                          <a:effectLst/>
                          <a:latin typeface="Arial" panose="020B0604020202020204" pitchFamily="34" charset="0"/>
                          <a:ea typeface="微软雅黑" pitchFamily="34" charset="-122"/>
                          <a:cs typeface="Arial" panose="020B0604020202020204" pitchFamily="34" charset="0"/>
                        </a:rPr>
                        <a:t>Brasil</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smtClean="0">
                          <a:solidFill>
                            <a:srgbClr val="000000"/>
                          </a:solidFill>
                          <a:effectLst/>
                          <a:latin typeface="Arial" panose="020B0604020202020204" pitchFamily="34" charset="0"/>
                          <a:ea typeface="微软雅黑" pitchFamily="34" charset="-122"/>
                          <a:cs typeface="Arial" panose="020B0604020202020204" pitchFamily="34" charset="0"/>
                        </a:rPr>
                        <a:t>Mexico</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smtClean="0">
                          <a:solidFill>
                            <a:schemeClr val="dk1"/>
                          </a:solidFill>
                          <a:effectLst/>
                          <a:latin typeface="Arial" panose="020B0604020202020204" pitchFamily="34" charset="0"/>
                          <a:ea typeface="微软雅黑" pitchFamily="34" charset="-122"/>
                          <a:cs typeface="Arial" panose="020B0604020202020204" pitchFamily="34" charset="0"/>
                        </a:rPr>
                        <a:t>Thailand</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err="1" smtClean="0">
                          <a:solidFill>
                            <a:srgbClr val="000000"/>
                          </a:solidFill>
                          <a:effectLst/>
                          <a:latin typeface="Arial" panose="020B0604020202020204" pitchFamily="34" charset="0"/>
                          <a:ea typeface="微软雅黑" pitchFamily="34" charset="-122"/>
                          <a:cs typeface="Arial" panose="020B0604020202020204" pitchFamily="34" charset="0"/>
                        </a:rPr>
                        <a:t>TaiWan</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b="0" i="0" u="none" strike="noStrike" dirty="0" err="1" smtClean="0">
                          <a:solidFill>
                            <a:schemeClr val="dk1"/>
                          </a:solidFill>
                          <a:effectLst/>
                          <a:latin typeface="Arial" panose="020B0604020202020204" pitchFamily="34" charset="0"/>
                          <a:ea typeface="微软雅黑" pitchFamily="34" charset="-122"/>
                          <a:cs typeface="Arial" panose="020B0604020202020204" pitchFamily="34" charset="0"/>
                        </a:rPr>
                        <a:t>Phillipine</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smtClean="0">
                          <a:effectLst/>
                          <a:latin typeface="Arial" panose="020B0604020202020204" pitchFamily="34" charset="0"/>
                          <a:ea typeface="微软雅黑" pitchFamily="34" charset="-122"/>
                          <a:cs typeface="Arial" panose="020B0604020202020204" pitchFamily="34" charset="0"/>
                        </a:rPr>
                        <a:t>Australia</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smtClean="0">
                          <a:effectLst/>
                          <a:latin typeface="Arial" panose="020B0604020202020204" pitchFamily="34" charset="0"/>
                          <a:ea typeface="微软雅黑" pitchFamily="34" charset="-122"/>
                          <a:cs typeface="Arial" panose="020B0604020202020204" pitchFamily="34" charset="0"/>
                        </a:rPr>
                        <a:t>Italia</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smtClean="0">
                          <a:effectLst/>
                          <a:latin typeface="Arial" panose="020B0604020202020204" pitchFamily="34" charset="0"/>
                          <a:ea typeface="微软雅黑" pitchFamily="34" charset="-122"/>
                          <a:cs typeface="Arial" panose="020B0604020202020204" pitchFamily="34" charset="0"/>
                        </a:rPr>
                        <a:t>Total</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r>
              <a:tr h="485639">
                <a:tc>
                  <a:txBody>
                    <a:bodyPr/>
                    <a:lstStyle/>
                    <a:p>
                      <a:pPr algn="ctr" fontAlgn="ctr"/>
                      <a:r>
                        <a:rPr lang="en-US" altLang="zh-CN" sz="1400" b="0" i="0" u="none" strike="noStrike" dirty="0" smtClean="0">
                          <a:solidFill>
                            <a:schemeClr val="dk1"/>
                          </a:solidFill>
                          <a:effectLst/>
                          <a:latin typeface="Arial" panose="020B0604020202020204" pitchFamily="34" charset="0"/>
                          <a:ea typeface="微软雅黑" pitchFamily="34" charset="-122"/>
                          <a:cs typeface="Arial" panose="020B0604020202020204" pitchFamily="34" charset="0"/>
                        </a:rPr>
                        <a:t>Hotels</a:t>
                      </a:r>
                      <a:endParaRPr lang="zh-CN" altLang="en-US"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52472</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16701</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a:effectLst/>
                          <a:latin typeface="Arial" panose="020B0604020202020204" pitchFamily="34" charset="0"/>
                          <a:ea typeface="微软雅黑" pitchFamily="34" charset="-122"/>
                          <a:cs typeface="Arial" panose="020B0604020202020204" pitchFamily="34" charset="0"/>
                        </a:rPr>
                        <a:t>7305</a:t>
                      </a:r>
                      <a:endParaRPr lang="en-US" altLang="zh-CN"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20177</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2325</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2842</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a:effectLst/>
                          <a:latin typeface="Arial" panose="020B0604020202020204" pitchFamily="34" charset="0"/>
                          <a:ea typeface="微软雅黑" pitchFamily="34" charset="-122"/>
                          <a:cs typeface="Arial" panose="020B0604020202020204" pitchFamily="34" charset="0"/>
                        </a:rPr>
                        <a:t>9971</a:t>
                      </a:r>
                      <a:endParaRPr lang="en-US" altLang="zh-CN" sz="1400" b="0" i="0" u="none" strike="noStrike">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a:effectLst/>
                          <a:latin typeface="Arial" panose="020B0604020202020204" pitchFamily="34" charset="0"/>
                          <a:ea typeface="微软雅黑" pitchFamily="34" charset="-122"/>
                          <a:cs typeface="Arial" panose="020B0604020202020204" pitchFamily="34" charset="0"/>
                        </a:rPr>
                        <a:t>86899</a:t>
                      </a:r>
                      <a:endParaRPr lang="en-US" altLang="zh-CN"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c>
                  <a:txBody>
                    <a:bodyPr/>
                    <a:lstStyle/>
                    <a:p>
                      <a:pPr algn="ctr" fontAlgn="ctr"/>
                      <a:r>
                        <a:rPr lang="en-US" altLang="zh-CN" sz="1400" u="none" strike="noStrike" dirty="0">
                          <a:effectLst/>
                          <a:latin typeface="Arial" panose="020B0604020202020204" pitchFamily="34" charset="0"/>
                          <a:ea typeface="微软雅黑" pitchFamily="34" charset="-122"/>
                          <a:cs typeface="Arial" panose="020B0604020202020204" pitchFamily="34" charset="0"/>
                        </a:rPr>
                        <a:t>198692</a:t>
                      </a:r>
                      <a:endParaRPr lang="en-US" altLang="zh-CN" sz="1400" b="0" i="0" u="none" strike="noStrike" dirty="0">
                        <a:solidFill>
                          <a:srgbClr val="000000"/>
                        </a:solidFill>
                        <a:effectLst/>
                        <a:latin typeface="Arial" panose="020B0604020202020204" pitchFamily="34" charset="0"/>
                        <a:ea typeface="微软雅黑" pitchFamily="34" charset="-122"/>
                        <a:cs typeface="Arial" panose="020B0604020202020204" pitchFamily="34" charset="0"/>
                      </a:endParaRPr>
                    </a:p>
                  </a:txBody>
                  <a:tcPr marL="9525" marR="9525" marT="9525" marB="0" anchor="ctr">
                    <a:noFill/>
                  </a:tcPr>
                </a:tc>
              </a:tr>
            </a:tbl>
          </a:graphicData>
        </a:graphic>
      </p:graphicFrame>
      <p:grpSp>
        <p:nvGrpSpPr>
          <p:cNvPr id="12" name="组合 11"/>
          <p:cNvGrpSpPr/>
          <p:nvPr/>
        </p:nvGrpSpPr>
        <p:grpSpPr>
          <a:xfrm>
            <a:off x="251520" y="592485"/>
            <a:ext cx="4320480" cy="360000"/>
            <a:chOff x="251520" y="592485"/>
            <a:chExt cx="4320480" cy="360000"/>
          </a:xfrm>
        </p:grpSpPr>
        <p:sp>
          <p:nvSpPr>
            <p:cNvPr id="13" name="圆角矩形 12"/>
            <p:cNvSpPr/>
            <p:nvPr/>
          </p:nvSpPr>
          <p:spPr>
            <a:xfrm>
              <a:off x="2735436" y="592485"/>
              <a:ext cx="1836564"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圆角矩形 15"/>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120mm US Type Wall Jack</a:t>
              </a:r>
              <a:endParaRPr lang="en-US" altLang="zh-CN" sz="2000" dirty="0">
                <a:latin typeface="Arial" pitchFamily="34" charset="0"/>
                <a:cs typeface="Arial" pitchFamily="34" charset="0"/>
              </a:endParaRPr>
            </a:p>
          </p:txBody>
        </p:sp>
      </p:grpSp>
    </p:spTree>
    <p:extLst>
      <p:ext uri="{BB962C8B-B14F-4D97-AF65-F5344CB8AC3E}">
        <p14:creationId xmlns:p14="http://schemas.microsoft.com/office/powerpoint/2010/main" val="28196402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736393" y="171861"/>
            <a:ext cx="1277914" cy="213585"/>
          </a:xfrm>
          <a:prstGeom prst="rect">
            <a:avLst/>
          </a:prstGeom>
          <a:noFill/>
        </p:spPr>
        <p:txBody>
          <a:bodyPr wrap="none" rtlCol="0">
            <a:spAutoFit/>
          </a:bodyPr>
          <a:lstStyle/>
          <a:p>
            <a:pPr algn="dist"/>
            <a:r>
              <a:rPr lang="en-US" altLang="zh-CN" sz="790" dirty="0">
                <a:solidFill>
                  <a:schemeClr val="bg1"/>
                </a:solidFill>
                <a:latin typeface="Arial" pitchFamily="34" charset="0"/>
                <a:cs typeface="Arial" pitchFamily="34" charset="0"/>
              </a:rPr>
              <a:t>WLAN Solution Provider</a:t>
            </a:r>
          </a:p>
        </p:txBody>
      </p:sp>
      <p:sp>
        <p:nvSpPr>
          <p:cNvPr id="18" name="文本框 17"/>
          <p:cNvSpPr txBox="1"/>
          <p:nvPr/>
        </p:nvSpPr>
        <p:spPr>
          <a:xfrm>
            <a:off x="1374617" y="295453"/>
            <a:ext cx="1667444" cy="253916"/>
          </a:xfrm>
          <a:prstGeom prst="rect">
            <a:avLst/>
          </a:prstGeom>
          <a:noFill/>
        </p:spPr>
        <p:txBody>
          <a:bodyPr wrap="none" rtlCol="0">
            <a:spAutoFit/>
          </a:bodyPr>
          <a:lstStyle/>
          <a:p>
            <a:r>
              <a:rPr lang="en-US" altLang="zh-CN" sz="1050" dirty="0">
                <a:solidFill>
                  <a:schemeClr val="bg1"/>
                </a:solidFill>
                <a:latin typeface="Century Gothic" pitchFamily="34" charset="0"/>
                <a:ea typeface="Tahoma" pitchFamily="34" charset="0"/>
                <a:cs typeface="Tahoma" pitchFamily="34" charset="0"/>
              </a:rPr>
              <a:t>WORLD WIDE WIRELESS</a:t>
            </a:r>
            <a:endParaRPr lang="zh-CN" altLang="en-US" sz="1050" dirty="0">
              <a:solidFill>
                <a:schemeClr val="bg1"/>
              </a:solidFill>
              <a:latin typeface="Century Gothic" pitchFamily="34" charset="0"/>
              <a:cs typeface="Tahoma" pitchFamily="34"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3831798807"/>
              </p:ext>
            </p:extLst>
          </p:nvPr>
        </p:nvGraphicFramePr>
        <p:xfrm>
          <a:off x="251520" y="1240557"/>
          <a:ext cx="6480720" cy="4112549"/>
        </p:xfrm>
        <a:graphic>
          <a:graphicData uri="http://schemas.openxmlformats.org/drawingml/2006/table">
            <a:tbl>
              <a:tblPr firstRow="1" bandRow="1">
                <a:tableStyleId>{5940675A-B579-460E-94D1-54222C63F5DA}</a:tableStyleId>
              </a:tblPr>
              <a:tblGrid>
                <a:gridCol w="1800200"/>
                <a:gridCol w="2520280"/>
                <a:gridCol w="2160240"/>
              </a:tblGrid>
              <a:tr h="1005089">
                <a:tc>
                  <a:txBody>
                    <a:bodyPr/>
                    <a:lstStyle/>
                    <a:p>
                      <a:pPr marL="0" algn="ctr" defTabSz="685800" rtl="0" eaLnBrk="1" latinLnBrk="0" hangingPunct="1"/>
                      <a:r>
                        <a:rPr lang="en-US" altLang="zh-CN" sz="1200" kern="1200" dirty="0" smtClean="0">
                          <a:latin typeface="Arial" panose="020B0604020202020204" pitchFamily="34" charset="0"/>
                          <a:cs typeface="Arial" panose="020B0604020202020204" pitchFamily="34" charset="0"/>
                        </a:rPr>
                        <a:t>Photo</a:t>
                      </a:r>
                      <a:endParaRPr lang="zh-CN" altLang="en-US" sz="1200" b="0" kern="120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marL="0" algn="ctr" defTabSz="685800" rtl="0" eaLnBrk="1" latinLnBrk="0" hangingPunct="1"/>
                      <a:endParaRPr lang="zh-CN" altLang="en-US" sz="1200" b="0" kern="120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marL="0" algn="ctr" defTabSz="685800" rtl="0" eaLnBrk="1" latinLnBrk="0" hangingPunct="1"/>
                      <a:endParaRPr lang="zh-CN" altLang="en-US" sz="1200" b="0" kern="1200" dirty="0">
                        <a:solidFill>
                          <a:schemeClr val="tx1"/>
                        </a:solidFill>
                        <a:latin typeface="Arial" panose="020B0604020202020204" pitchFamily="34" charset="0"/>
                        <a:ea typeface="+mn-ea"/>
                        <a:cs typeface="Arial" panose="020B0604020202020204" pitchFamily="34" charset="0"/>
                      </a:endParaRPr>
                    </a:p>
                  </a:txBody>
                  <a:tcPr anchor="ctr"/>
                </a:tc>
              </a:tr>
              <a:tr h="335030">
                <a:tc>
                  <a:txBody>
                    <a:bodyPr/>
                    <a:lstStyle/>
                    <a:p>
                      <a:pPr algn="ctr"/>
                      <a:r>
                        <a:rPr lang="en-US" altLang="zh-CN" sz="1200" b="0" dirty="0" smtClean="0">
                          <a:solidFill>
                            <a:schemeClr val="tx1"/>
                          </a:solidFill>
                          <a:latin typeface="Arial" panose="020B0604020202020204" pitchFamily="34" charset="0"/>
                          <a:cs typeface="Arial" panose="020B0604020202020204" pitchFamily="34" charset="0"/>
                        </a:rPr>
                        <a:t>Model</a:t>
                      </a:r>
                      <a:endParaRPr lang="zh-CN" altLang="en-US" sz="1200" b="0" dirty="0">
                        <a:solidFill>
                          <a:schemeClr val="tx1"/>
                        </a:solidFill>
                        <a:latin typeface="Arial" panose="020B0604020202020204" pitchFamily="34" charset="0"/>
                        <a:cs typeface="Arial" panose="020B0604020202020204" pitchFamily="34" charset="0"/>
                      </a:endParaRPr>
                    </a:p>
                  </a:txBody>
                  <a:tcPr anchor="ctr">
                    <a:solidFill>
                      <a:schemeClr val="accent6">
                        <a:lumMod val="20000"/>
                        <a:lumOff val="80000"/>
                      </a:schemeClr>
                    </a:solidFill>
                  </a:tcPr>
                </a:tc>
                <a:tc>
                  <a:txBody>
                    <a:bodyPr/>
                    <a:lstStyle/>
                    <a:p>
                      <a:pPr algn="ctr"/>
                      <a:r>
                        <a:rPr lang="en-US" altLang="zh-CN" sz="1200" b="1" dirty="0" smtClean="0">
                          <a:solidFill>
                            <a:schemeClr val="tx1"/>
                          </a:solidFill>
                          <a:latin typeface="Arial" panose="020B0604020202020204" pitchFamily="34" charset="0"/>
                          <a:cs typeface="Arial" panose="020B0604020202020204" pitchFamily="34" charset="0"/>
                        </a:rPr>
                        <a:t>W6-US</a:t>
                      </a:r>
                      <a:endParaRPr lang="zh-CN" altLang="en-US" sz="1200" b="1" dirty="0">
                        <a:solidFill>
                          <a:schemeClr val="tx1"/>
                        </a:solidFill>
                        <a:latin typeface="Arial" panose="020B0604020202020204" pitchFamily="34" charset="0"/>
                        <a:cs typeface="Arial" panose="020B0604020202020204" pitchFamily="34" charset="0"/>
                      </a:endParaRPr>
                    </a:p>
                  </a:txBody>
                  <a:tcPr anchor="ctr">
                    <a:solidFill>
                      <a:schemeClr val="accent6">
                        <a:lumMod val="20000"/>
                        <a:lumOff val="80000"/>
                      </a:schemeClr>
                    </a:solidFill>
                  </a:tcPr>
                </a:tc>
                <a:tc>
                  <a:txBody>
                    <a:bodyPr/>
                    <a:lstStyle/>
                    <a:p>
                      <a:pPr algn="ctr"/>
                      <a:r>
                        <a:rPr lang="en-US" altLang="zh-CN" sz="1200" b="1" dirty="0" smtClean="0">
                          <a:solidFill>
                            <a:schemeClr val="tx1"/>
                          </a:solidFill>
                          <a:latin typeface="Arial" panose="020B0604020202020204" pitchFamily="34" charset="0"/>
                          <a:cs typeface="Arial" panose="020B0604020202020204" pitchFamily="34" charset="0"/>
                        </a:rPr>
                        <a:t>UAP-IW</a:t>
                      </a:r>
                      <a:endParaRPr lang="zh-CN" altLang="en-US" sz="1200" b="1" dirty="0">
                        <a:solidFill>
                          <a:schemeClr val="tx1"/>
                        </a:solidFill>
                        <a:latin typeface="Arial" panose="020B0604020202020204" pitchFamily="34" charset="0"/>
                        <a:cs typeface="Arial" panose="020B0604020202020204" pitchFamily="34" charset="0"/>
                      </a:endParaRPr>
                    </a:p>
                  </a:txBody>
                  <a:tcPr anchor="ctr">
                    <a:solidFill>
                      <a:schemeClr val="accent6">
                        <a:lumMod val="20000"/>
                        <a:lumOff val="80000"/>
                      </a:schemeClr>
                    </a:solidFill>
                  </a:tcPr>
                </a:tc>
              </a:tr>
              <a:tr h="335030">
                <a:tc>
                  <a:txBody>
                    <a:bodyPr/>
                    <a:lstStyle/>
                    <a:p>
                      <a:pPr algn="ctr"/>
                      <a:r>
                        <a:rPr lang="en-US" altLang="zh-CN" sz="1200" dirty="0" smtClean="0">
                          <a:latin typeface="Arial" panose="020B0604020202020204" pitchFamily="34" charset="0"/>
                          <a:cs typeface="Arial" panose="020B0604020202020204" pitchFamily="34" charset="0"/>
                        </a:rPr>
                        <a:t>Wireless Rate</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1" dirty="0" smtClean="0">
                          <a:solidFill>
                            <a:srgbClr val="FF6600"/>
                          </a:solidFill>
                          <a:latin typeface="Arial" panose="020B0604020202020204" pitchFamily="34" charset="0"/>
                          <a:cs typeface="Arial" panose="020B0604020202020204" pitchFamily="34" charset="0"/>
                        </a:rPr>
                        <a:t>300Mbps</a:t>
                      </a:r>
                      <a:endParaRPr lang="zh-CN" altLang="en-US" sz="1200" b="1" dirty="0">
                        <a:solidFill>
                          <a:srgbClr val="FF6600"/>
                        </a:solidFill>
                        <a:latin typeface="Arial" panose="020B0604020202020204" pitchFamily="34" charset="0"/>
                        <a:cs typeface="Arial" panose="020B0604020202020204" pitchFamily="34" charset="0"/>
                      </a:endParaRPr>
                    </a:p>
                  </a:txBody>
                  <a:tcPr anchor="ctr"/>
                </a:tc>
                <a:tc>
                  <a:txBody>
                    <a:bodyPr/>
                    <a:lstStyle/>
                    <a:p>
                      <a:pPr algn="ctr"/>
                      <a:r>
                        <a:rPr lang="en-US" altLang="zh-CN" sz="1200" b="0" dirty="0" smtClean="0">
                          <a:solidFill>
                            <a:schemeClr val="tx1"/>
                          </a:solidFill>
                          <a:latin typeface="Arial" panose="020B0604020202020204" pitchFamily="34" charset="0"/>
                          <a:cs typeface="Arial" panose="020B0604020202020204" pitchFamily="34" charset="0"/>
                        </a:rPr>
                        <a:t>150Mbps</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r>
              <a:tr h="335030">
                <a:tc>
                  <a:txBody>
                    <a:bodyPr/>
                    <a:lstStyle/>
                    <a:p>
                      <a:pPr algn="ctr"/>
                      <a:r>
                        <a:rPr lang="en-US" altLang="zh-CN" sz="1200" dirty="0" smtClean="0">
                          <a:latin typeface="Arial" panose="020B0604020202020204" pitchFamily="34" charset="0"/>
                          <a:cs typeface="Arial" panose="020B0604020202020204" pitchFamily="34" charset="0"/>
                        </a:rPr>
                        <a:t>Interfaces</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0" dirty="0" smtClean="0">
                          <a:solidFill>
                            <a:schemeClr val="tx1"/>
                          </a:solidFill>
                          <a:latin typeface="Arial" panose="020B0604020202020204" pitchFamily="34" charset="0"/>
                          <a:cs typeface="Arial" panose="020B0604020202020204" pitchFamily="34" charset="0"/>
                        </a:rPr>
                        <a:t>2*FE</a:t>
                      </a:r>
                      <a:r>
                        <a:rPr lang="en-US" altLang="zh-CN" sz="1200" b="0" baseline="0" dirty="0" smtClean="0">
                          <a:solidFill>
                            <a:schemeClr val="tx1"/>
                          </a:solidFill>
                          <a:latin typeface="Arial" panose="020B0604020202020204" pitchFamily="34" charset="0"/>
                          <a:cs typeface="Arial" panose="020B0604020202020204" pitchFamily="34" charset="0"/>
                        </a:rPr>
                        <a:t> LAN</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Arial" panose="020B0604020202020204" pitchFamily="34" charset="0"/>
                          <a:cs typeface="Arial" panose="020B0604020202020204" pitchFamily="34" charset="0"/>
                        </a:rPr>
                        <a:t>3*FE</a:t>
                      </a:r>
                      <a:r>
                        <a:rPr lang="en-US" altLang="zh-CN" sz="1200" b="0" baseline="0" dirty="0" smtClean="0">
                          <a:solidFill>
                            <a:schemeClr val="tx1"/>
                          </a:solidFill>
                          <a:latin typeface="Arial" panose="020B0604020202020204" pitchFamily="34" charset="0"/>
                          <a:cs typeface="Arial" panose="020B0604020202020204" pitchFamily="34" charset="0"/>
                        </a:rPr>
                        <a:t> LAN</a:t>
                      </a:r>
                      <a:endParaRPr lang="zh-CN" altLang="en-US" sz="1200" b="0" dirty="0" smtClean="0">
                        <a:solidFill>
                          <a:schemeClr val="tx1"/>
                        </a:solidFill>
                        <a:latin typeface="Arial" panose="020B0604020202020204" pitchFamily="34" charset="0"/>
                        <a:cs typeface="Arial" panose="020B0604020202020204" pitchFamily="34" charset="0"/>
                      </a:endParaRPr>
                    </a:p>
                  </a:txBody>
                  <a:tcPr anchor="ctr"/>
                </a:tc>
              </a:tr>
              <a:tr h="335030">
                <a:tc>
                  <a:txBody>
                    <a:bodyPr/>
                    <a:lstStyle/>
                    <a:p>
                      <a:pPr algn="ctr"/>
                      <a:r>
                        <a:rPr lang="en-US" altLang="zh-CN" sz="1200" dirty="0" smtClean="0">
                          <a:solidFill>
                            <a:schemeClr val="tx1"/>
                          </a:solidFill>
                          <a:latin typeface="Arial" panose="020B0604020202020204" pitchFamily="34" charset="0"/>
                          <a:cs typeface="Arial" panose="020B0604020202020204" pitchFamily="34" charset="0"/>
                        </a:rPr>
                        <a:t>TX</a:t>
                      </a:r>
                      <a:r>
                        <a:rPr lang="en-US" altLang="zh-CN" sz="1200" baseline="0" dirty="0" smtClean="0">
                          <a:solidFill>
                            <a:schemeClr val="tx1"/>
                          </a:solidFill>
                          <a:latin typeface="Arial" panose="020B0604020202020204" pitchFamily="34" charset="0"/>
                          <a:cs typeface="Arial" panose="020B0604020202020204" pitchFamily="34" charset="0"/>
                        </a:rPr>
                        <a:t> Power</a:t>
                      </a:r>
                      <a:endParaRPr lang="zh-CN" altLang="en-US" sz="120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200" b="1" dirty="0" smtClean="0">
                          <a:solidFill>
                            <a:srgbClr val="FF6600"/>
                          </a:solidFill>
                          <a:latin typeface="Arial" panose="020B0604020202020204" pitchFamily="34" charset="0"/>
                          <a:cs typeface="Arial" panose="020B0604020202020204" pitchFamily="34" charset="0"/>
                        </a:rPr>
                        <a:t>Max 20dBm</a:t>
                      </a:r>
                      <a:endParaRPr lang="zh-CN" altLang="en-US" sz="1200" b="1" dirty="0" smtClean="0">
                        <a:solidFill>
                          <a:srgbClr val="FF6600"/>
                        </a:solidFill>
                        <a:latin typeface="Arial" panose="020B0604020202020204" pitchFamily="34" charset="0"/>
                        <a:cs typeface="Arial" panose="020B0604020202020204" pitchFamily="34" charset="0"/>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Arial" panose="020B0604020202020204" pitchFamily="34" charset="0"/>
                          <a:cs typeface="Arial" panose="020B0604020202020204" pitchFamily="34" charset="0"/>
                        </a:rPr>
                        <a:t>Max 17dBm</a:t>
                      </a:r>
                      <a:endParaRPr lang="zh-CN" altLang="en-US" sz="1200" b="0" dirty="0" smtClean="0">
                        <a:solidFill>
                          <a:schemeClr val="tx1"/>
                        </a:solidFill>
                        <a:latin typeface="Arial" panose="020B0604020202020204" pitchFamily="34" charset="0"/>
                        <a:cs typeface="Arial" panose="020B0604020202020204" pitchFamily="34" charset="0"/>
                      </a:endParaRPr>
                    </a:p>
                  </a:txBody>
                  <a:tcPr anchor="ctr"/>
                </a:tc>
              </a:tr>
              <a:tr h="335030">
                <a:tc>
                  <a:txBody>
                    <a:bodyPr/>
                    <a:lstStyle/>
                    <a:p>
                      <a:pPr algn="ctr"/>
                      <a:r>
                        <a:rPr lang="en-US" altLang="zh-CN" sz="1200" dirty="0" err="1" smtClean="0">
                          <a:solidFill>
                            <a:schemeClr val="tx1"/>
                          </a:solidFill>
                          <a:latin typeface="Arial" panose="020B0604020202020204" pitchFamily="34" charset="0"/>
                          <a:cs typeface="Arial" panose="020B0604020202020204" pitchFamily="34" charset="0"/>
                        </a:rPr>
                        <a:t>WiFi</a:t>
                      </a:r>
                      <a:r>
                        <a:rPr lang="en-US" altLang="zh-CN" sz="1200" dirty="0" smtClean="0">
                          <a:solidFill>
                            <a:schemeClr val="tx1"/>
                          </a:solidFill>
                          <a:latin typeface="Arial" panose="020B0604020202020204" pitchFamily="34" charset="0"/>
                          <a:cs typeface="Arial" panose="020B0604020202020204" pitchFamily="34" charset="0"/>
                        </a:rPr>
                        <a:t> coverage</a:t>
                      </a:r>
                      <a:endParaRPr lang="zh-CN" altLang="en-US" sz="12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1" baseline="0" dirty="0" smtClean="0">
                          <a:solidFill>
                            <a:srgbClr val="FF6600"/>
                          </a:solidFill>
                          <a:latin typeface="Arial" panose="020B0604020202020204" pitchFamily="34" charset="0"/>
                          <a:cs typeface="Arial" panose="020B0604020202020204" pitchFamily="34" charset="0"/>
                        </a:rPr>
                        <a:t>2 Guest Room</a:t>
                      </a:r>
                      <a:endParaRPr lang="zh-CN" altLang="en-US" sz="1200" b="1" dirty="0">
                        <a:solidFill>
                          <a:srgbClr val="FF6600"/>
                        </a:solidFill>
                        <a:latin typeface="Arial" panose="020B0604020202020204" pitchFamily="34" charset="0"/>
                        <a:cs typeface="Arial" panose="020B0604020202020204" pitchFamily="34" charset="0"/>
                      </a:endParaRPr>
                    </a:p>
                  </a:txBody>
                  <a:tcPr anchor="ctr"/>
                </a:tc>
                <a:tc>
                  <a:txBody>
                    <a:bodyPr/>
                    <a:lstStyle/>
                    <a:p>
                      <a:pPr algn="ctr"/>
                      <a:r>
                        <a:rPr lang="en-US" altLang="zh-CN" sz="1200" dirty="0" smtClean="0">
                          <a:solidFill>
                            <a:schemeClr val="tx1"/>
                          </a:solidFill>
                          <a:latin typeface="Arial" panose="020B0604020202020204" pitchFamily="34" charset="0"/>
                          <a:cs typeface="Arial" panose="020B0604020202020204" pitchFamily="34" charset="0"/>
                        </a:rPr>
                        <a:t>1 Guest Room</a:t>
                      </a:r>
                      <a:endParaRPr lang="zh-CN" altLang="en-US" sz="1200" dirty="0">
                        <a:solidFill>
                          <a:schemeClr val="tx1"/>
                        </a:solidFill>
                        <a:latin typeface="Arial" panose="020B0604020202020204" pitchFamily="34" charset="0"/>
                        <a:cs typeface="Arial" panose="020B0604020202020204" pitchFamily="34" charset="0"/>
                      </a:endParaRPr>
                    </a:p>
                  </a:txBody>
                  <a:tcPr anchor="ctr"/>
                </a:tc>
              </a:tr>
              <a:tr h="620771">
                <a:tc>
                  <a:txBody>
                    <a:bodyPr/>
                    <a:lstStyle/>
                    <a:p>
                      <a:pPr algn="ctr"/>
                      <a:r>
                        <a:rPr lang="en-US" altLang="zh-CN" sz="1200" dirty="0" err="1" smtClean="0">
                          <a:solidFill>
                            <a:schemeClr val="tx1"/>
                          </a:solidFill>
                          <a:latin typeface="Arial" panose="020B0604020202020204" pitchFamily="34" charset="0"/>
                          <a:cs typeface="Arial" panose="020B0604020202020204" pitchFamily="34" charset="0"/>
                        </a:rPr>
                        <a:t>PoE</a:t>
                      </a:r>
                      <a:r>
                        <a:rPr lang="en-US" altLang="zh-CN" sz="1200" dirty="0" smtClean="0">
                          <a:solidFill>
                            <a:schemeClr val="tx1"/>
                          </a:solidFill>
                          <a:latin typeface="Arial" panose="020B0604020202020204" pitchFamily="34" charset="0"/>
                          <a:cs typeface="Arial" panose="020B0604020202020204" pitchFamily="34" charset="0"/>
                        </a:rPr>
                        <a:t> In</a:t>
                      </a:r>
                      <a:endParaRPr lang="zh-CN" altLang="en-US" sz="12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1" dirty="0" err="1" smtClean="0">
                          <a:solidFill>
                            <a:srgbClr val="FF6600"/>
                          </a:solidFill>
                          <a:latin typeface="Arial" panose="020B0604020202020204" pitchFamily="34" charset="0"/>
                          <a:cs typeface="Arial" panose="020B0604020202020204" pitchFamily="34" charset="0"/>
                        </a:rPr>
                        <a:t>PoE</a:t>
                      </a:r>
                      <a:r>
                        <a:rPr lang="en-US" altLang="zh-CN" sz="1200" b="1" dirty="0" smtClean="0">
                          <a:solidFill>
                            <a:srgbClr val="FF6600"/>
                          </a:solidFill>
                          <a:latin typeface="Arial" panose="020B0604020202020204" pitchFamily="34" charset="0"/>
                          <a:cs typeface="Arial" panose="020B0604020202020204" pitchFamily="34" charset="0"/>
                        </a:rPr>
                        <a:t> 802.3af</a:t>
                      </a:r>
                    </a:p>
                    <a:p>
                      <a:pPr algn="ctr"/>
                      <a:r>
                        <a:rPr lang="en-US" altLang="zh-CN" sz="1200" b="1" dirty="0" smtClean="0">
                          <a:solidFill>
                            <a:srgbClr val="FF6600"/>
                          </a:solidFill>
                          <a:latin typeface="Arial" panose="020B0604020202020204" pitchFamily="34" charset="0"/>
                          <a:cs typeface="Arial" panose="020B0604020202020204" pitchFamily="34" charset="0"/>
                        </a:rPr>
                        <a:t>(Compliant all</a:t>
                      </a:r>
                      <a:r>
                        <a:rPr lang="en-US" altLang="zh-CN" sz="1200" b="1" baseline="0" dirty="0" smtClean="0">
                          <a:solidFill>
                            <a:srgbClr val="FF6600"/>
                          </a:solidFill>
                          <a:latin typeface="Arial" panose="020B0604020202020204" pitchFamily="34" charset="0"/>
                          <a:cs typeface="Arial" panose="020B0604020202020204" pitchFamily="34" charset="0"/>
                        </a:rPr>
                        <a:t> </a:t>
                      </a:r>
                      <a:r>
                        <a:rPr lang="en-US" altLang="zh-CN" sz="1200" b="1" baseline="0" dirty="0" err="1" smtClean="0">
                          <a:solidFill>
                            <a:srgbClr val="FF6600"/>
                          </a:solidFill>
                          <a:latin typeface="Arial" panose="020B0604020202020204" pitchFamily="34" charset="0"/>
                          <a:cs typeface="Arial" panose="020B0604020202020204" pitchFamily="34" charset="0"/>
                        </a:rPr>
                        <a:t>PoE</a:t>
                      </a:r>
                      <a:r>
                        <a:rPr lang="en-US" altLang="zh-CN" sz="1200" b="1" baseline="0" dirty="0" smtClean="0">
                          <a:solidFill>
                            <a:srgbClr val="FF6600"/>
                          </a:solidFill>
                          <a:latin typeface="Arial" panose="020B0604020202020204" pitchFamily="34" charset="0"/>
                          <a:cs typeface="Arial" panose="020B0604020202020204" pitchFamily="34" charset="0"/>
                        </a:rPr>
                        <a:t> switch</a:t>
                      </a:r>
                      <a:r>
                        <a:rPr lang="en-US" altLang="zh-CN" sz="1200" b="1" dirty="0" smtClean="0">
                          <a:solidFill>
                            <a:srgbClr val="FF6600"/>
                          </a:solidFill>
                          <a:latin typeface="Arial" panose="020B0604020202020204" pitchFamily="34" charset="0"/>
                          <a:cs typeface="Arial" panose="020B0604020202020204" pitchFamily="34" charset="0"/>
                        </a:rPr>
                        <a:t>)</a:t>
                      </a:r>
                      <a:endParaRPr lang="zh-CN" altLang="en-US" sz="1200" b="1" dirty="0">
                        <a:solidFill>
                          <a:srgbClr val="FF6600"/>
                        </a:solidFill>
                        <a:latin typeface="Arial" panose="020B0604020202020204" pitchFamily="34" charset="0"/>
                        <a:cs typeface="Arial" panose="020B0604020202020204" pitchFamily="34" charset="0"/>
                      </a:endParaRPr>
                    </a:p>
                  </a:txBody>
                  <a:tcPr anchor="ctr"/>
                </a:tc>
                <a:tc>
                  <a:txBody>
                    <a:bodyPr/>
                    <a:lstStyle/>
                    <a:p>
                      <a:pPr algn="ctr"/>
                      <a:r>
                        <a:rPr lang="en-US" altLang="zh-CN" sz="1200" dirty="0" err="1" smtClean="0">
                          <a:solidFill>
                            <a:schemeClr val="tx1"/>
                          </a:solidFill>
                          <a:latin typeface="Arial" panose="020B0604020202020204" pitchFamily="34" charset="0"/>
                          <a:cs typeface="Arial" panose="020B0604020202020204" pitchFamily="34" charset="0"/>
                        </a:rPr>
                        <a:t>PoE</a:t>
                      </a:r>
                      <a:r>
                        <a:rPr lang="en-US" altLang="zh-CN" sz="1200" dirty="0" smtClean="0">
                          <a:solidFill>
                            <a:schemeClr val="tx1"/>
                          </a:solidFill>
                          <a:latin typeface="Arial" panose="020B0604020202020204" pitchFamily="34" charset="0"/>
                          <a:cs typeface="Arial" panose="020B0604020202020204" pitchFamily="34" charset="0"/>
                        </a:rPr>
                        <a:t> 802.3af</a:t>
                      </a:r>
                    </a:p>
                    <a:p>
                      <a:pPr algn="ctr"/>
                      <a:r>
                        <a:rPr lang="en-US" altLang="zh-CN" sz="1200" dirty="0" smtClean="0">
                          <a:solidFill>
                            <a:schemeClr val="tx1"/>
                          </a:solidFill>
                          <a:latin typeface="Arial" panose="020B0604020202020204" pitchFamily="34" charset="0"/>
                          <a:cs typeface="Arial" panose="020B0604020202020204" pitchFamily="34" charset="0"/>
                        </a:rPr>
                        <a:t>(Only compliant Ubiquiti </a:t>
                      </a:r>
                      <a:r>
                        <a:rPr lang="en-US" altLang="zh-CN" sz="1200" dirty="0" err="1" smtClean="0">
                          <a:solidFill>
                            <a:schemeClr val="tx1"/>
                          </a:solidFill>
                          <a:latin typeface="Arial" panose="020B0604020202020204" pitchFamily="34" charset="0"/>
                          <a:cs typeface="Arial" panose="020B0604020202020204" pitchFamily="34" charset="0"/>
                        </a:rPr>
                        <a:t>PoE</a:t>
                      </a:r>
                      <a:r>
                        <a:rPr lang="en-US" altLang="zh-CN" sz="1200" dirty="0" smtClean="0">
                          <a:solidFill>
                            <a:schemeClr val="tx1"/>
                          </a:solidFill>
                          <a:latin typeface="Arial" panose="020B0604020202020204" pitchFamily="34" charset="0"/>
                          <a:cs typeface="Arial" panose="020B0604020202020204" pitchFamily="34" charset="0"/>
                        </a:rPr>
                        <a:t> Switch)</a:t>
                      </a:r>
                      <a:endParaRPr lang="zh-CN" altLang="en-US" sz="1200" dirty="0">
                        <a:solidFill>
                          <a:schemeClr val="tx1"/>
                        </a:solidFill>
                        <a:latin typeface="Arial" panose="020B0604020202020204" pitchFamily="34" charset="0"/>
                        <a:cs typeface="Arial" panose="020B0604020202020204" pitchFamily="34" charset="0"/>
                      </a:endParaRPr>
                    </a:p>
                  </a:txBody>
                  <a:tcPr anchor="ctr"/>
                </a:tc>
              </a:tr>
              <a:tr h="443408">
                <a:tc>
                  <a:txBody>
                    <a:bodyPr/>
                    <a:lstStyle/>
                    <a:p>
                      <a:pPr algn="ctr"/>
                      <a:r>
                        <a:rPr lang="en-US" altLang="zh-CN" sz="1200" dirty="0" err="1" smtClean="0">
                          <a:solidFill>
                            <a:schemeClr val="tx1"/>
                          </a:solidFill>
                          <a:latin typeface="Arial" panose="020B0604020202020204" pitchFamily="34" charset="0"/>
                          <a:cs typeface="Arial" panose="020B0604020202020204" pitchFamily="34" charset="0"/>
                        </a:rPr>
                        <a:t>PoE</a:t>
                      </a:r>
                      <a:r>
                        <a:rPr lang="en-US" altLang="zh-CN" sz="1200" dirty="0" smtClean="0">
                          <a:solidFill>
                            <a:schemeClr val="tx1"/>
                          </a:solidFill>
                          <a:latin typeface="Arial" panose="020B0604020202020204" pitchFamily="34" charset="0"/>
                          <a:cs typeface="Arial" panose="020B0604020202020204" pitchFamily="34" charset="0"/>
                        </a:rPr>
                        <a:t> Out</a:t>
                      </a:r>
                      <a:endParaRPr lang="zh-CN" altLang="en-US" sz="12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1" dirty="0" smtClean="0">
                          <a:solidFill>
                            <a:srgbClr val="FF6600"/>
                          </a:solidFill>
                          <a:latin typeface="Arial" panose="020B0604020202020204" pitchFamily="34" charset="0"/>
                          <a:cs typeface="Arial" panose="020B0604020202020204" pitchFamily="34" charset="0"/>
                        </a:rPr>
                        <a:t>Standard</a:t>
                      </a:r>
                      <a:r>
                        <a:rPr lang="en-US" altLang="zh-CN" sz="1200" b="1" baseline="0" dirty="0" smtClean="0">
                          <a:solidFill>
                            <a:srgbClr val="FF6600"/>
                          </a:solidFill>
                          <a:latin typeface="Arial" panose="020B0604020202020204" pitchFamily="34" charset="0"/>
                          <a:cs typeface="Arial" panose="020B0604020202020204" pitchFamily="34" charset="0"/>
                        </a:rPr>
                        <a:t> </a:t>
                      </a:r>
                      <a:r>
                        <a:rPr lang="en-US" altLang="zh-CN" sz="1200" b="1" baseline="0" dirty="0" err="1" smtClean="0">
                          <a:solidFill>
                            <a:srgbClr val="FF6600"/>
                          </a:solidFill>
                          <a:latin typeface="Arial" panose="020B0604020202020204" pitchFamily="34" charset="0"/>
                          <a:cs typeface="Arial" panose="020B0604020202020204" pitchFamily="34" charset="0"/>
                        </a:rPr>
                        <a:t>PoE</a:t>
                      </a:r>
                      <a:r>
                        <a:rPr lang="en-US" altLang="zh-CN" sz="1200" b="1" baseline="0" dirty="0" smtClean="0">
                          <a:solidFill>
                            <a:srgbClr val="FF6600"/>
                          </a:solidFill>
                          <a:latin typeface="Arial" panose="020B0604020202020204" pitchFamily="34" charset="0"/>
                          <a:cs typeface="Arial" panose="020B0604020202020204" pitchFamily="34" charset="0"/>
                        </a:rPr>
                        <a:t> 802.3af</a:t>
                      </a:r>
                    </a:p>
                    <a:p>
                      <a:pPr algn="ctr"/>
                      <a:r>
                        <a:rPr lang="en-US" altLang="zh-CN" sz="1200" b="1" baseline="0" dirty="0" smtClean="0">
                          <a:solidFill>
                            <a:srgbClr val="FF6600"/>
                          </a:solidFill>
                          <a:latin typeface="Arial" panose="020B0604020202020204" pitchFamily="34" charset="0"/>
                          <a:cs typeface="Arial" panose="020B0604020202020204" pitchFamily="34" charset="0"/>
                        </a:rPr>
                        <a:t>(6.49W Class 2)</a:t>
                      </a:r>
                      <a:endParaRPr lang="zh-CN" altLang="en-US" sz="1200" b="1" dirty="0">
                        <a:solidFill>
                          <a:srgbClr val="FF6600"/>
                        </a:solidFill>
                        <a:latin typeface="Arial" panose="020B0604020202020204" pitchFamily="34" charset="0"/>
                        <a:cs typeface="Arial" panose="020B0604020202020204" pitchFamily="34" charset="0"/>
                      </a:endParaRPr>
                    </a:p>
                  </a:txBody>
                  <a:tcPr anchor="ctr"/>
                </a:tc>
                <a:tc>
                  <a:txBody>
                    <a:bodyPr/>
                    <a:lstStyle/>
                    <a:p>
                      <a:pPr algn="ctr"/>
                      <a:r>
                        <a:rPr lang="en-US" altLang="zh-CN" sz="1200" dirty="0" smtClean="0">
                          <a:solidFill>
                            <a:schemeClr val="tx1"/>
                          </a:solidFill>
                          <a:latin typeface="Arial" panose="020B0604020202020204" pitchFamily="34" charset="0"/>
                          <a:cs typeface="Arial" panose="020B0604020202020204" pitchFamily="34" charset="0"/>
                        </a:rPr>
                        <a:t>Passive</a:t>
                      </a:r>
                      <a:r>
                        <a:rPr lang="en-US" altLang="zh-CN" sz="1200" baseline="0" dirty="0" smtClean="0">
                          <a:solidFill>
                            <a:schemeClr val="tx1"/>
                          </a:solidFill>
                          <a:latin typeface="Arial" panose="020B0604020202020204" pitchFamily="34" charset="0"/>
                          <a:cs typeface="Arial" panose="020B0604020202020204" pitchFamily="34" charset="0"/>
                        </a:rPr>
                        <a:t> </a:t>
                      </a:r>
                      <a:r>
                        <a:rPr lang="en-US" altLang="zh-CN" sz="1200" baseline="0" dirty="0" err="1" smtClean="0">
                          <a:solidFill>
                            <a:schemeClr val="tx1"/>
                          </a:solidFill>
                          <a:latin typeface="Arial" panose="020B0604020202020204" pitchFamily="34" charset="0"/>
                          <a:cs typeface="Arial" panose="020B0604020202020204" pitchFamily="34" charset="0"/>
                        </a:rPr>
                        <a:t>PoE</a:t>
                      </a:r>
                      <a:endParaRPr lang="zh-CN" altLang="en-US" sz="1200" dirty="0">
                        <a:solidFill>
                          <a:schemeClr val="tx1"/>
                        </a:solidFill>
                        <a:latin typeface="Arial" panose="020B0604020202020204" pitchFamily="34" charset="0"/>
                        <a:cs typeface="Arial" panose="020B0604020202020204" pitchFamily="34" charset="0"/>
                      </a:endParaRPr>
                    </a:p>
                  </a:txBody>
                  <a:tcPr anchor="ctr"/>
                </a:tc>
              </a:tr>
              <a:tr h="335030">
                <a:tc>
                  <a:txBody>
                    <a:bodyPr/>
                    <a:lstStyle/>
                    <a:p>
                      <a:pPr algn="ctr"/>
                      <a:r>
                        <a:rPr lang="en-US" altLang="zh-CN" sz="1200" dirty="0" smtClean="0">
                          <a:latin typeface="Arial" panose="020B0604020202020204" pitchFamily="34" charset="0"/>
                          <a:cs typeface="Arial" panose="020B0604020202020204" pitchFamily="34" charset="0"/>
                        </a:rPr>
                        <a:t>Work</a:t>
                      </a:r>
                      <a:r>
                        <a:rPr lang="en-US" altLang="zh-CN" sz="1200" baseline="0" dirty="0" smtClean="0">
                          <a:latin typeface="Arial" panose="020B0604020202020204" pitchFamily="34" charset="0"/>
                          <a:cs typeface="Arial" panose="020B0604020202020204" pitchFamily="34" charset="0"/>
                        </a:rPr>
                        <a:t> Standalone</a:t>
                      </a:r>
                      <a:endParaRPr lang="zh-CN" altLang="en-US" sz="12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altLang="zh-CN" sz="1200" b="1" dirty="0" smtClean="0">
                          <a:solidFill>
                            <a:srgbClr val="FF6600"/>
                          </a:solidFill>
                          <a:latin typeface="Arial" panose="020B0604020202020204" pitchFamily="34" charset="0"/>
                          <a:cs typeface="Arial" panose="020B0604020202020204" pitchFamily="34" charset="0"/>
                        </a:rPr>
                        <a:t>Yes</a:t>
                      </a:r>
                      <a:endParaRPr lang="zh-CN" altLang="en-US" sz="1200" b="1" dirty="0">
                        <a:solidFill>
                          <a:srgbClr val="FF6600"/>
                        </a:solidFill>
                        <a:latin typeface="Arial" panose="020B0604020202020204" pitchFamily="34" charset="0"/>
                        <a:cs typeface="Arial" panose="020B0604020202020204" pitchFamily="34" charset="0"/>
                      </a:endParaRPr>
                    </a:p>
                  </a:txBody>
                  <a:tcPr anchor="ctr"/>
                </a:tc>
                <a:tc>
                  <a:txBody>
                    <a:bodyPr/>
                    <a:lstStyle/>
                    <a:p>
                      <a:pPr algn="ctr"/>
                      <a:r>
                        <a:rPr lang="en-US" altLang="zh-CN" sz="1200" dirty="0" smtClean="0">
                          <a:solidFill>
                            <a:schemeClr val="tx1"/>
                          </a:solidFill>
                          <a:latin typeface="Arial" panose="020B0604020202020204" pitchFamily="34" charset="0"/>
                          <a:cs typeface="Arial" panose="020B0604020202020204" pitchFamily="34" charset="0"/>
                        </a:rPr>
                        <a:t>NO</a:t>
                      </a:r>
                      <a:endParaRPr lang="zh-CN" altLang="en-US" sz="1200" dirty="0">
                        <a:solidFill>
                          <a:schemeClr val="tx1"/>
                        </a:solidFill>
                        <a:latin typeface="Arial" panose="020B0604020202020204" pitchFamily="34" charset="0"/>
                        <a:cs typeface="Arial" panose="020B0604020202020204" pitchFamily="34" charset="0"/>
                      </a:endParaRPr>
                    </a:p>
                  </a:txBody>
                  <a:tcPr anchor="ctr"/>
                </a:tc>
              </a:tr>
            </a:tbl>
          </a:graphicData>
        </a:graphic>
      </p:graphicFrame>
      <p:pic>
        <p:nvPicPr>
          <p:cNvPr id="2" name="图片 1"/>
          <p:cNvPicPr>
            <a:picLocks noChangeAspect="1"/>
          </p:cNvPicPr>
          <p:nvPr/>
        </p:nvPicPr>
        <p:blipFill>
          <a:blip r:embed="rId3"/>
          <a:stretch>
            <a:fillRect/>
          </a:stretch>
        </p:blipFill>
        <p:spPr>
          <a:xfrm>
            <a:off x="5436096" y="1297442"/>
            <a:ext cx="432048" cy="879218"/>
          </a:xfrm>
          <a:prstGeom prst="rect">
            <a:avLst/>
          </a:prstGeom>
        </p:spPr>
      </p:pic>
      <p:grpSp>
        <p:nvGrpSpPr>
          <p:cNvPr id="14" name="组合 13"/>
          <p:cNvGrpSpPr/>
          <p:nvPr/>
        </p:nvGrpSpPr>
        <p:grpSpPr>
          <a:xfrm>
            <a:off x="251520" y="592485"/>
            <a:ext cx="4320480" cy="360000"/>
            <a:chOff x="251520" y="592485"/>
            <a:chExt cx="4320480" cy="360000"/>
          </a:xfrm>
        </p:grpSpPr>
        <p:sp>
          <p:nvSpPr>
            <p:cNvPr id="19" name="圆角矩形 18"/>
            <p:cNvSpPr/>
            <p:nvPr/>
          </p:nvSpPr>
          <p:spPr>
            <a:xfrm>
              <a:off x="2735436" y="592485"/>
              <a:ext cx="1836564"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圆角矩形 19"/>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Comparison with UAP-IW</a:t>
              </a:r>
              <a:endParaRPr lang="en-US" altLang="zh-CN" sz="2000" dirty="0">
                <a:latin typeface="Arial" pitchFamily="34" charset="0"/>
                <a:cs typeface="Arial" pitchFamily="34" charset="0"/>
              </a:endParaRPr>
            </a:p>
          </p:txBody>
        </p:sp>
      </p:gr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32044" r="27964"/>
          <a:stretch/>
        </p:blipFill>
        <p:spPr>
          <a:xfrm>
            <a:off x="2984395" y="1297442"/>
            <a:ext cx="602314" cy="939808"/>
          </a:xfrm>
          <a:prstGeom prst="rect">
            <a:avLst/>
          </a:prstGeom>
        </p:spPr>
      </p:pic>
    </p:spTree>
    <p:extLst>
      <p:ext uri="{BB962C8B-B14F-4D97-AF65-F5344CB8AC3E}">
        <p14:creationId xmlns:p14="http://schemas.microsoft.com/office/powerpoint/2010/main" val="2045414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95536" y="2968749"/>
            <a:ext cx="1521950" cy="432737"/>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ea typeface="Arial Unicode MS" panose="020B0604020202020204" pitchFamily="34" charset="-122"/>
                <a:cs typeface="Arial" panose="020B0604020202020204" pitchFamily="34" charset="0"/>
              </a:rPr>
              <a:t>Agenda</a:t>
            </a:r>
            <a:endParaRPr lang="zh-CN" altLang="en-US" sz="2400" b="1" dirty="0">
              <a:latin typeface="Arial" panose="020B0604020202020204" pitchFamily="34" charset="0"/>
              <a:ea typeface="Arial Unicode MS" panose="020B0604020202020204" pitchFamily="34" charset="-122"/>
              <a:cs typeface="Arial" panose="020B0604020202020204" pitchFamily="34" charset="0"/>
            </a:endParaRPr>
          </a:p>
        </p:txBody>
      </p:sp>
      <p:grpSp>
        <p:nvGrpSpPr>
          <p:cNvPr id="2" name="组合 1"/>
          <p:cNvGrpSpPr/>
          <p:nvPr/>
        </p:nvGrpSpPr>
        <p:grpSpPr>
          <a:xfrm>
            <a:off x="2204120" y="1384573"/>
            <a:ext cx="4965685" cy="461665"/>
            <a:chOff x="2011046" y="850900"/>
            <a:chExt cx="4965685" cy="461665"/>
          </a:xfrm>
        </p:grpSpPr>
        <p:sp>
          <p:nvSpPr>
            <p:cNvPr id="14" name="文本框 47"/>
            <p:cNvSpPr txBox="1"/>
            <p:nvPr/>
          </p:nvSpPr>
          <p:spPr>
            <a:xfrm>
              <a:off x="2011046" y="850900"/>
              <a:ext cx="374474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1. Application Scenarios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15" name="直接连接符 14"/>
            <p:cNvCxnSpPr/>
            <p:nvPr/>
          </p:nvCxnSpPr>
          <p:spPr>
            <a:xfrm>
              <a:off x="2041255" y="1312565"/>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51077" y="2304709"/>
            <a:ext cx="4935476" cy="461665"/>
            <a:chOff x="2041255" y="1426964"/>
            <a:chExt cx="4935476" cy="461665"/>
          </a:xfrm>
        </p:grpSpPr>
        <p:cxnSp>
          <p:nvCxnSpPr>
            <p:cNvPr id="16" name="直接连接符 15"/>
            <p:cNvCxnSpPr/>
            <p:nvPr/>
          </p:nvCxnSpPr>
          <p:spPr>
            <a:xfrm>
              <a:off x="2041255" y="1882242"/>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8" name="文本框 61"/>
            <p:cNvSpPr txBox="1"/>
            <p:nvPr/>
          </p:nvSpPr>
          <p:spPr>
            <a:xfrm>
              <a:off x="2067308" y="1426964"/>
              <a:ext cx="2356735"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2.W6 Overview</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2204120" y="4111030"/>
            <a:ext cx="4935476" cy="468052"/>
            <a:chOff x="2051720" y="1888629"/>
            <a:chExt cx="4935476" cy="468052"/>
          </a:xfrm>
        </p:grpSpPr>
        <p:cxnSp>
          <p:nvCxnSpPr>
            <p:cNvPr id="21" name="直接连接符 20"/>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22" name="文本框 61"/>
            <p:cNvSpPr txBox="1"/>
            <p:nvPr/>
          </p:nvSpPr>
          <p:spPr>
            <a:xfrm>
              <a:off x="2077773" y="1888629"/>
              <a:ext cx="309251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4.Advices For Sales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36" name="左箭头 35"/>
          <p:cNvSpPr/>
          <p:nvPr/>
        </p:nvSpPr>
        <p:spPr>
          <a:xfrm>
            <a:off x="7308304" y="1417151"/>
            <a:ext cx="576064" cy="429087"/>
          </a:xfrm>
          <a:prstGeom prst="leftArrow">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04120" y="3271362"/>
            <a:ext cx="4935476" cy="468052"/>
            <a:chOff x="2051720" y="1888629"/>
            <a:chExt cx="4935476" cy="468052"/>
          </a:xfrm>
        </p:grpSpPr>
        <p:cxnSp>
          <p:nvCxnSpPr>
            <p:cNvPr id="17" name="直接连接符 16"/>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9" name="文本框 61"/>
            <p:cNvSpPr txBox="1"/>
            <p:nvPr/>
          </p:nvSpPr>
          <p:spPr>
            <a:xfrm>
              <a:off x="2077773" y="1888629"/>
              <a:ext cx="3057247"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3.W6 Main Features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1258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2320925" y="1895475"/>
            <a:ext cx="4800600" cy="512763"/>
          </a:xfrm>
          <a:custGeom>
            <a:avLst/>
            <a:gdLst>
              <a:gd name="connsiteX0" fmla="*/ 304800 w 4800600"/>
              <a:gd name="connsiteY0" fmla="*/ 0 h 640080"/>
              <a:gd name="connsiteX1" fmla="*/ 4800600 w 4800600"/>
              <a:gd name="connsiteY1" fmla="*/ 7620 h 640080"/>
              <a:gd name="connsiteX2" fmla="*/ 4495800 w 4800600"/>
              <a:gd name="connsiteY2" fmla="*/ 640080 h 640080"/>
              <a:gd name="connsiteX3" fmla="*/ 0 w 4800600"/>
              <a:gd name="connsiteY3" fmla="*/ 640080 h 640080"/>
              <a:gd name="connsiteX4" fmla="*/ 304800 w 4800600"/>
              <a:gd name="connsiteY4" fmla="*/ 0 h 64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0080">
                <a:moveTo>
                  <a:pt x="304800" y="0"/>
                </a:moveTo>
                <a:lnTo>
                  <a:pt x="4800600" y="7620"/>
                </a:lnTo>
                <a:lnTo>
                  <a:pt x="4495800" y="640080"/>
                </a:lnTo>
                <a:lnTo>
                  <a:pt x="0" y="640080"/>
                </a:lnTo>
                <a:lnTo>
                  <a:pt x="304800" y="0"/>
                </a:lnTo>
                <a:close/>
              </a:path>
            </a:pathLst>
          </a:custGeom>
          <a:solidFill>
            <a:srgbClr val="FD9F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4400" i="1" dirty="0">
              <a:solidFill>
                <a:schemeClr val="tx1"/>
              </a:solidFill>
              <a:latin typeface="Bodoni MT Black" panose="02070A03080606020203" pitchFamily="18" charset="0"/>
              <a:ea typeface="HanWangWCL10" panose="02020500000000000000" pitchFamily="18" charset="-120"/>
              <a:cs typeface="Aharoni" panose="02010803020104030203" pitchFamily="2" charset="-79"/>
            </a:endParaRPr>
          </a:p>
        </p:txBody>
      </p:sp>
      <p:sp>
        <p:nvSpPr>
          <p:cNvPr id="8" name="任意多边形 7"/>
          <p:cNvSpPr/>
          <p:nvPr/>
        </p:nvSpPr>
        <p:spPr>
          <a:xfrm>
            <a:off x="6853238" y="2035175"/>
            <a:ext cx="693737" cy="441325"/>
          </a:xfrm>
          <a:custGeom>
            <a:avLst/>
            <a:gdLst>
              <a:gd name="connsiteX0" fmla="*/ 274320 w 693420"/>
              <a:gd name="connsiteY0" fmla="*/ 0 h 548640"/>
              <a:gd name="connsiteX1" fmla="*/ 693420 w 693420"/>
              <a:gd name="connsiteY1" fmla="*/ 7620 h 548640"/>
              <a:gd name="connsiteX2" fmla="*/ 449580 w 693420"/>
              <a:gd name="connsiteY2" fmla="*/ 259080 h 548640"/>
              <a:gd name="connsiteX3" fmla="*/ 571500 w 693420"/>
              <a:gd name="connsiteY3" fmla="*/ 548640 h 548640"/>
              <a:gd name="connsiteX4" fmla="*/ 0 w 693420"/>
              <a:gd name="connsiteY4" fmla="*/ 533400 h 548640"/>
              <a:gd name="connsiteX5" fmla="*/ 274320 w 69342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3420" h="548640">
                <a:moveTo>
                  <a:pt x="274320" y="0"/>
                </a:moveTo>
                <a:lnTo>
                  <a:pt x="693420" y="7620"/>
                </a:lnTo>
                <a:lnTo>
                  <a:pt x="449580" y="259080"/>
                </a:lnTo>
                <a:lnTo>
                  <a:pt x="571500" y="548640"/>
                </a:lnTo>
                <a:lnTo>
                  <a:pt x="0" y="533400"/>
                </a:lnTo>
                <a:lnTo>
                  <a:pt x="274320" y="0"/>
                </a:lnTo>
                <a:close/>
              </a:path>
            </a:pathLst>
          </a:custGeom>
          <a:solidFill>
            <a:srgbClr val="FD9F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任意多边形 8"/>
          <p:cNvSpPr/>
          <p:nvPr/>
        </p:nvSpPr>
        <p:spPr>
          <a:xfrm flipH="1" flipV="1">
            <a:off x="1911350" y="1809750"/>
            <a:ext cx="692150" cy="439738"/>
          </a:xfrm>
          <a:custGeom>
            <a:avLst/>
            <a:gdLst>
              <a:gd name="connsiteX0" fmla="*/ 274320 w 693420"/>
              <a:gd name="connsiteY0" fmla="*/ 0 h 548640"/>
              <a:gd name="connsiteX1" fmla="*/ 693420 w 693420"/>
              <a:gd name="connsiteY1" fmla="*/ 7620 h 548640"/>
              <a:gd name="connsiteX2" fmla="*/ 449580 w 693420"/>
              <a:gd name="connsiteY2" fmla="*/ 259080 h 548640"/>
              <a:gd name="connsiteX3" fmla="*/ 571500 w 693420"/>
              <a:gd name="connsiteY3" fmla="*/ 548640 h 548640"/>
              <a:gd name="connsiteX4" fmla="*/ 0 w 693420"/>
              <a:gd name="connsiteY4" fmla="*/ 533400 h 548640"/>
              <a:gd name="connsiteX5" fmla="*/ 274320 w 69342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3420" h="548640">
                <a:moveTo>
                  <a:pt x="274320" y="0"/>
                </a:moveTo>
                <a:lnTo>
                  <a:pt x="693420" y="7620"/>
                </a:lnTo>
                <a:lnTo>
                  <a:pt x="449580" y="259080"/>
                </a:lnTo>
                <a:lnTo>
                  <a:pt x="571500" y="548640"/>
                </a:lnTo>
                <a:lnTo>
                  <a:pt x="0" y="533400"/>
                </a:lnTo>
                <a:lnTo>
                  <a:pt x="274320" y="0"/>
                </a:lnTo>
                <a:close/>
              </a:path>
            </a:pathLst>
          </a:custGeom>
          <a:solidFill>
            <a:srgbClr val="FD9F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0" name="文本框 6"/>
          <p:cNvSpPr txBox="1">
            <a:spLocks noChangeArrowheads="1"/>
          </p:cNvSpPr>
          <p:nvPr/>
        </p:nvSpPr>
        <p:spPr bwMode="auto">
          <a:xfrm>
            <a:off x="3059113" y="2752725"/>
            <a:ext cx="2881312" cy="2968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i="1">
                <a:solidFill>
                  <a:srgbClr val="FD9F59"/>
                </a:solidFill>
                <a:latin typeface="Bodoni MT Black" pitchFamily="18" charset="0"/>
                <a:ea typeface="微软雅黑" panose="020B0503020204020204" pitchFamily="34" charset="-122"/>
              </a:rPr>
              <a:t>liuhaiqiang@tenda.cn</a:t>
            </a:r>
            <a:endParaRPr lang="zh-CN" altLang="en-US" sz="1600" i="1">
              <a:solidFill>
                <a:srgbClr val="FD9F59"/>
              </a:solidFill>
              <a:latin typeface="Bodoni MT Black" pitchFamily="18" charset="0"/>
              <a:ea typeface="微软雅黑" panose="020B0503020204020204" pitchFamily="34" charset="-122"/>
            </a:endParaRPr>
          </a:p>
        </p:txBody>
      </p:sp>
      <p:sp>
        <p:nvSpPr>
          <p:cNvPr id="11" name="Freeform 5"/>
          <p:cNvSpPr>
            <a:spLocks noEditPoints="1"/>
          </p:cNvSpPr>
          <p:nvPr/>
        </p:nvSpPr>
        <p:spPr bwMode="auto">
          <a:xfrm>
            <a:off x="3208338" y="1960563"/>
            <a:ext cx="3270250" cy="444500"/>
          </a:xfrm>
          <a:custGeom>
            <a:avLst/>
            <a:gdLst>
              <a:gd name="T0" fmla="*/ 2147483647 w 17153"/>
              <a:gd name="T1" fmla="*/ 2147483647 h 2886"/>
              <a:gd name="T2" fmla="*/ 2147483647 w 17153"/>
              <a:gd name="T3" fmla="*/ 2147483647 h 2886"/>
              <a:gd name="T4" fmla="*/ 2147483647 w 17153"/>
              <a:gd name="T5" fmla="*/ 2147483647 h 2886"/>
              <a:gd name="T6" fmla="*/ 2147483647 w 17153"/>
              <a:gd name="T7" fmla="*/ 2147483647 h 2886"/>
              <a:gd name="T8" fmla="*/ 2147483647 w 17153"/>
              <a:gd name="T9" fmla="*/ 2147483647 h 2886"/>
              <a:gd name="T10" fmla="*/ 2147483647 w 17153"/>
              <a:gd name="T11" fmla="*/ 2147483647 h 2886"/>
              <a:gd name="T12" fmla="*/ 2147483647 w 17153"/>
              <a:gd name="T13" fmla="*/ 2147483647 h 2886"/>
              <a:gd name="T14" fmla="*/ 2147483647 w 17153"/>
              <a:gd name="T15" fmla="*/ 2147483647 h 2886"/>
              <a:gd name="T16" fmla="*/ 2147483647 w 17153"/>
              <a:gd name="T17" fmla="*/ 2147483647 h 2886"/>
              <a:gd name="T18" fmla="*/ 2147483647 w 17153"/>
              <a:gd name="T19" fmla="*/ 2147483647 h 2886"/>
              <a:gd name="T20" fmla="*/ 2147483647 w 17153"/>
              <a:gd name="T21" fmla="*/ 2147483647 h 2886"/>
              <a:gd name="T22" fmla="*/ 2147483647 w 17153"/>
              <a:gd name="T23" fmla="*/ 2147483647 h 2886"/>
              <a:gd name="T24" fmla="*/ 2147483647 w 17153"/>
              <a:gd name="T25" fmla="*/ 2147483647 h 2886"/>
              <a:gd name="T26" fmla="*/ 2147483647 w 17153"/>
              <a:gd name="T27" fmla="*/ 2147483647 h 2886"/>
              <a:gd name="T28" fmla="*/ 2147483647 w 17153"/>
              <a:gd name="T29" fmla="*/ 2147483647 h 2886"/>
              <a:gd name="T30" fmla="*/ 2147483647 w 17153"/>
              <a:gd name="T31" fmla="*/ 2147483647 h 2886"/>
              <a:gd name="T32" fmla="*/ 2147483647 w 17153"/>
              <a:gd name="T33" fmla="*/ 2147483647 h 2886"/>
              <a:gd name="T34" fmla="*/ 2147483647 w 17153"/>
              <a:gd name="T35" fmla="*/ 2147483647 h 2886"/>
              <a:gd name="T36" fmla="*/ 2147483647 w 17153"/>
              <a:gd name="T37" fmla="*/ 2147483647 h 2886"/>
              <a:gd name="T38" fmla="*/ 2147483647 w 17153"/>
              <a:gd name="T39" fmla="*/ 2147483647 h 2886"/>
              <a:gd name="T40" fmla="*/ 2147483647 w 17153"/>
              <a:gd name="T41" fmla="*/ 2147483647 h 2886"/>
              <a:gd name="T42" fmla="*/ 2147483647 w 17153"/>
              <a:gd name="T43" fmla="*/ 2147483647 h 2886"/>
              <a:gd name="T44" fmla="*/ 2147483647 w 17153"/>
              <a:gd name="T45" fmla="*/ 2147483647 h 2886"/>
              <a:gd name="T46" fmla="*/ 2147483647 w 17153"/>
              <a:gd name="T47" fmla="*/ 2147483647 h 2886"/>
              <a:gd name="T48" fmla="*/ 2147483647 w 17153"/>
              <a:gd name="T49" fmla="*/ 2147483647 h 2886"/>
              <a:gd name="T50" fmla="*/ 2147483647 w 17153"/>
              <a:gd name="T51" fmla="*/ 2147483647 h 2886"/>
              <a:gd name="T52" fmla="*/ 2147483647 w 17153"/>
              <a:gd name="T53" fmla="*/ 2147483647 h 2886"/>
              <a:gd name="T54" fmla="*/ 2147483647 w 17153"/>
              <a:gd name="T55" fmla="*/ 2147483647 h 2886"/>
              <a:gd name="T56" fmla="*/ 2147483647 w 17153"/>
              <a:gd name="T57" fmla="*/ 2147483647 h 2886"/>
              <a:gd name="T58" fmla="*/ 2147483647 w 17153"/>
              <a:gd name="T59" fmla="*/ 2147483647 h 2886"/>
              <a:gd name="T60" fmla="*/ 2147483647 w 17153"/>
              <a:gd name="T61" fmla="*/ 2147483647 h 2886"/>
              <a:gd name="T62" fmla="*/ 2147483647 w 17153"/>
              <a:gd name="T63" fmla="*/ 2147483647 h 2886"/>
              <a:gd name="T64" fmla="*/ 2147483647 w 17153"/>
              <a:gd name="T65" fmla="*/ 2147483647 h 2886"/>
              <a:gd name="T66" fmla="*/ 2147483647 w 17153"/>
              <a:gd name="T67" fmla="*/ 2147483647 h 2886"/>
              <a:gd name="T68" fmla="*/ 2147483647 w 17153"/>
              <a:gd name="T69" fmla="*/ 2147483647 h 2886"/>
              <a:gd name="T70" fmla="*/ 2147483647 w 17153"/>
              <a:gd name="T71" fmla="*/ 2147483647 h 2886"/>
              <a:gd name="T72" fmla="*/ 2147483647 w 17153"/>
              <a:gd name="T73" fmla="*/ 2147483647 h 2886"/>
              <a:gd name="T74" fmla="*/ 2147483647 w 17153"/>
              <a:gd name="T75" fmla="*/ 2147483647 h 2886"/>
              <a:gd name="T76" fmla="*/ 2147483647 w 17153"/>
              <a:gd name="T77" fmla="*/ 2147483647 h 2886"/>
              <a:gd name="T78" fmla="*/ 2147483647 w 17153"/>
              <a:gd name="T79" fmla="*/ 2147483647 h 2886"/>
              <a:gd name="T80" fmla="*/ 2147483647 w 17153"/>
              <a:gd name="T81" fmla="*/ 2147483647 h 2886"/>
              <a:gd name="T82" fmla="*/ 2147483647 w 17153"/>
              <a:gd name="T83" fmla="*/ 2147483647 h 2886"/>
              <a:gd name="T84" fmla="*/ 2147483647 w 17153"/>
              <a:gd name="T85" fmla="*/ 2147483647 h 2886"/>
              <a:gd name="T86" fmla="*/ 2147483647 w 17153"/>
              <a:gd name="T87" fmla="*/ 2147483647 h 2886"/>
              <a:gd name="T88" fmla="*/ 2147483647 w 17153"/>
              <a:gd name="T89" fmla="*/ 2147483647 h 2886"/>
              <a:gd name="T90" fmla="*/ 2147483647 w 17153"/>
              <a:gd name="T91" fmla="*/ 2147483647 h 2886"/>
              <a:gd name="T92" fmla="*/ 2147483647 w 17153"/>
              <a:gd name="T93" fmla="*/ 2147483647 h 2886"/>
              <a:gd name="T94" fmla="*/ 2147483647 w 17153"/>
              <a:gd name="T95" fmla="*/ 2147483647 h 2886"/>
              <a:gd name="T96" fmla="*/ 2147483647 w 17153"/>
              <a:gd name="T97" fmla="*/ 2147483647 h 2886"/>
              <a:gd name="T98" fmla="*/ 2147483647 w 17153"/>
              <a:gd name="T99" fmla="*/ 2147483647 h 2886"/>
              <a:gd name="T100" fmla="*/ 2147483647 w 17153"/>
              <a:gd name="T101" fmla="*/ 2147483647 h 2886"/>
              <a:gd name="T102" fmla="*/ 2147483647 w 17153"/>
              <a:gd name="T103" fmla="*/ 2147483647 h 2886"/>
              <a:gd name="T104" fmla="*/ 2147483647 w 17153"/>
              <a:gd name="T105" fmla="*/ 2147483647 h 2886"/>
              <a:gd name="T106" fmla="*/ 2147483647 w 17153"/>
              <a:gd name="T107" fmla="*/ 0 h 2886"/>
              <a:gd name="T108" fmla="*/ 2147483647 w 17153"/>
              <a:gd name="T109" fmla="*/ 2147483647 h 2886"/>
              <a:gd name="T110" fmla="*/ 2147483647 w 17153"/>
              <a:gd name="T111" fmla="*/ 2147483647 h 2886"/>
              <a:gd name="T112" fmla="*/ 2147483647 w 17153"/>
              <a:gd name="T113" fmla="*/ 2147483647 h 2886"/>
              <a:gd name="T114" fmla="*/ 2147483647 w 17153"/>
              <a:gd name="T115" fmla="*/ 2147483647 h 2886"/>
              <a:gd name="T116" fmla="*/ 2147483647 w 17153"/>
              <a:gd name="T117" fmla="*/ 2147483647 h 2886"/>
              <a:gd name="T118" fmla="*/ 2147483647 w 17153"/>
              <a:gd name="T119" fmla="*/ 2147483647 h 2886"/>
              <a:gd name="T120" fmla="*/ 2147483647 w 17153"/>
              <a:gd name="T121" fmla="*/ 2147483647 h 2886"/>
              <a:gd name="T122" fmla="*/ 2147483647 w 17153"/>
              <a:gd name="T123" fmla="*/ 2147483647 h 28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153" h="2886">
                <a:moveTo>
                  <a:pt x="5348" y="905"/>
                </a:moveTo>
                <a:cubicBezTo>
                  <a:pt x="5315" y="905"/>
                  <a:pt x="5286" y="919"/>
                  <a:pt x="5262" y="947"/>
                </a:cubicBezTo>
                <a:cubicBezTo>
                  <a:pt x="5237" y="975"/>
                  <a:pt x="5217" y="1016"/>
                  <a:pt x="5202" y="1068"/>
                </a:cubicBezTo>
                <a:cubicBezTo>
                  <a:pt x="5127" y="1322"/>
                  <a:pt x="5051" y="1576"/>
                  <a:pt x="4976" y="1830"/>
                </a:cubicBezTo>
                <a:cubicBezTo>
                  <a:pt x="4963" y="1874"/>
                  <a:pt x="4956" y="1914"/>
                  <a:pt x="4956" y="1951"/>
                </a:cubicBezTo>
                <a:cubicBezTo>
                  <a:pt x="4956" y="2003"/>
                  <a:pt x="4976" y="2029"/>
                  <a:pt x="5016" y="2029"/>
                </a:cubicBezTo>
                <a:cubicBezTo>
                  <a:pt x="5067" y="2029"/>
                  <a:pt x="5141" y="1983"/>
                  <a:pt x="5238" y="1891"/>
                </a:cubicBezTo>
                <a:cubicBezTo>
                  <a:pt x="5240" y="1835"/>
                  <a:pt x="5256" y="1755"/>
                  <a:pt x="5285" y="1653"/>
                </a:cubicBezTo>
                <a:cubicBezTo>
                  <a:pt x="5351" y="1427"/>
                  <a:pt x="5418" y="1202"/>
                  <a:pt x="5484" y="977"/>
                </a:cubicBezTo>
                <a:cubicBezTo>
                  <a:pt x="5439" y="929"/>
                  <a:pt x="5394" y="905"/>
                  <a:pt x="5348" y="905"/>
                </a:cubicBezTo>
                <a:close/>
                <a:moveTo>
                  <a:pt x="14384" y="895"/>
                </a:moveTo>
                <a:cubicBezTo>
                  <a:pt x="14343" y="895"/>
                  <a:pt x="14310" y="912"/>
                  <a:pt x="14286" y="945"/>
                </a:cubicBezTo>
                <a:cubicBezTo>
                  <a:pt x="14261" y="978"/>
                  <a:pt x="14239" y="1024"/>
                  <a:pt x="14222" y="1082"/>
                </a:cubicBezTo>
                <a:cubicBezTo>
                  <a:pt x="14139" y="1359"/>
                  <a:pt x="14056" y="1636"/>
                  <a:pt x="13973" y="1912"/>
                </a:cubicBezTo>
                <a:cubicBezTo>
                  <a:pt x="13957" y="1961"/>
                  <a:pt x="13950" y="2004"/>
                  <a:pt x="13950" y="2040"/>
                </a:cubicBezTo>
                <a:cubicBezTo>
                  <a:pt x="13950" y="2071"/>
                  <a:pt x="13959" y="2097"/>
                  <a:pt x="13979" y="2117"/>
                </a:cubicBezTo>
                <a:cubicBezTo>
                  <a:pt x="13998" y="2137"/>
                  <a:pt x="14023" y="2148"/>
                  <a:pt x="14052" y="2148"/>
                </a:cubicBezTo>
                <a:cubicBezTo>
                  <a:pt x="14088" y="2148"/>
                  <a:pt x="14118" y="2136"/>
                  <a:pt x="14141" y="2114"/>
                </a:cubicBezTo>
                <a:cubicBezTo>
                  <a:pt x="14164" y="2091"/>
                  <a:pt x="14183" y="2061"/>
                  <a:pt x="14200" y="2021"/>
                </a:cubicBezTo>
                <a:cubicBezTo>
                  <a:pt x="14216" y="1981"/>
                  <a:pt x="14256" y="1853"/>
                  <a:pt x="14320" y="1634"/>
                </a:cubicBezTo>
                <a:cubicBezTo>
                  <a:pt x="14383" y="1416"/>
                  <a:pt x="14428" y="1265"/>
                  <a:pt x="14454" y="1182"/>
                </a:cubicBezTo>
                <a:cubicBezTo>
                  <a:pt x="14480" y="1098"/>
                  <a:pt x="14493" y="1039"/>
                  <a:pt x="14493" y="1002"/>
                </a:cubicBezTo>
                <a:cubicBezTo>
                  <a:pt x="14493" y="974"/>
                  <a:pt x="14482" y="948"/>
                  <a:pt x="14461" y="927"/>
                </a:cubicBezTo>
                <a:cubicBezTo>
                  <a:pt x="14440" y="906"/>
                  <a:pt x="14415" y="895"/>
                  <a:pt x="14384" y="895"/>
                </a:cubicBezTo>
                <a:close/>
                <a:moveTo>
                  <a:pt x="11987" y="842"/>
                </a:moveTo>
                <a:cubicBezTo>
                  <a:pt x="12083" y="842"/>
                  <a:pt x="12159" y="864"/>
                  <a:pt x="12216" y="906"/>
                </a:cubicBezTo>
                <a:cubicBezTo>
                  <a:pt x="12274" y="949"/>
                  <a:pt x="12302" y="1003"/>
                  <a:pt x="12302" y="1068"/>
                </a:cubicBezTo>
                <a:cubicBezTo>
                  <a:pt x="12302" y="1099"/>
                  <a:pt x="12291" y="1153"/>
                  <a:pt x="12270" y="1230"/>
                </a:cubicBezTo>
                <a:cubicBezTo>
                  <a:pt x="12206" y="1459"/>
                  <a:pt x="12142" y="1689"/>
                  <a:pt x="12078" y="1918"/>
                </a:cubicBezTo>
                <a:cubicBezTo>
                  <a:pt x="12070" y="1944"/>
                  <a:pt x="12066" y="1970"/>
                  <a:pt x="12066" y="1997"/>
                </a:cubicBezTo>
                <a:cubicBezTo>
                  <a:pt x="12066" y="2018"/>
                  <a:pt x="12075" y="2029"/>
                  <a:pt x="12093" y="2029"/>
                </a:cubicBezTo>
                <a:cubicBezTo>
                  <a:pt x="12133" y="2029"/>
                  <a:pt x="12216" y="1978"/>
                  <a:pt x="12342" y="1875"/>
                </a:cubicBezTo>
                <a:cubicBezTo>
                  <a:pt x="12441" y="1542"/>
                  <a:pt x="12540" y="1209"/>
                  <a:pt x="12639" y="876"/>
                </a:cubicBezTo>
                <a:cubicBezTo>
                  <a:pt x="12873" y="876"/>
                  <a:pt x="13108" y="876"/>
                  <a:pt x="13342" y="876"/>
                </a:cubicBezTo>
                <a:cubicBezTo>
                  <a:pt x="13213" y="1312"/>
                  <a:pt x="13083" y="1748"/>
                  <a:pt x="12953" y="2184"/>
                </a:cubicBezTo>
                <a:cubicBezTo>
                  <a:pt x="12868" y="2465"/>
                  <a:pt x="12729" y="2652"/>
                  <a:pt x="12535" y="2746"/>
                </a:cubicBezTo>
                <a:cubicBezTo>
                  <a:pt x="12341" y="2839"/>
                  <a:pt x="12125" y="2886"/>
                  <a:pt x="11886" y="2886"/>
                </a:cubicBezTo>
                <a:cubicBezTo>
                  <a:pt x="11695" y="2886"/>
                  <a:pt x="11537" y="2849"/>
                  <a:pt x="11413" y="2775"/>
                </a:cubicBezTo>
                <a:cubicBezTo>
                  <a:pt x="11289" y="2702"/>
                  <a:pt x="11227" y="2609"/>
                  <a:pt x="11227" y="2498"/>
                </a:cubicBezTo>
                <a:cubicBezTo>
                  <a:pt x="11227" y="2431"/>
                  <a:pt x="11250" y="2373"/>
                  <a:pt x="11298" y="2324"/>
                </a:cubicBezTo>
                <a:cubicBezTo>
                  <a:pt x="11346" y="2275"/>
                  <a:pt x="11402" y="2250"/>
                  <a:pt x="11466" y="2250"/>
                </a:cubicBezTo>
                <a:cubicBezTo>
                  <a:pt x="11534" y="2250"/>
                  <a:pt x="11590" y="2275"/>
                  <a:pt x="11636" y="2325"/>
                </a:cubicBezTo>
                <a:cubicBezTo>
                  <a:pt x="11681" y="2375"/>
                  <a:pt x="11704" y="2439"/>
                  <a:pt x="11704" y="2516"/>
                </a:cubicBezTo>
                <a:cubicBezTo>
                  <a:pt x="11704" y="2622"/>
                  <a:pt x="11656" y="2702"/>
                  <a:pt x="11560" y="2758"/>
                </a:cubicBezTo>
                <a:cubicBezTo>
                  <a:pt x="11619" y="2793"/>
                  <a:pt x="11685" y="2811"/>
                  <a:pt x="11758" y="2811"/>
                </a:cubicBezTo>
                <a:cubicBezTo>
                  <a:pt x="11831" y="2811"/>
                  <a:pt x="11896" y="2795"/>
                  <a:pt x="11952" y="2763"/>
                </a:cubicBezTo>
                <a:cubicBezTo>
                  <a:pt x="12009" y="2731"/>
                  <a:pt x="12055" y="2684"/>
                  <a:pt x="12091" y="2622"/>
                </a:cubicBezTo>
                <a:cubicBezTo>
                  <a:pt x="12126" y="2560"/>
                  <a:pt x="12161" y="2473"/>
                  <a:pt x="12194" y="2362"/>
                </a:cubicBezTo>
                <a:cubicBezTo>
                  <a:pt x="12233" y="2235"/>
                  <a:pt x="12273" y="2108"/>
                  <a:pt x="12312" y="1981"/>
                </a:cubicBezTo>
                <a:cubicBezTo>
                  <a:pt x="12310" y="1979"/>
                  <a:pt x="12307" y="1977"/>
                  <a:pt x="12305" y="1975"/>
                </a:cubicBezTo>
                <a:cubicBezTo>
                  <a:pt x="12094" y="2136"/>
                  <a:pt x="11910" y="2216"/>
                  <a:pt x="11752" y="2216"/>
                </a:cubicBezTo>
                <a:cubicBezTo>
                  <a:pt x="11653" y="2216"/>
                  <a:pt x="11572" y="2189"/>
                  <a:pt x="11508" y="2134"/>
                </a:cubicBezTo>
                <a:cubicBezTo>
                  <a:pt x="11444" y="2079"/>
                  <a:pt x="11412" y="2010"/>
                  <a:pt x="11412" y="1928"/>
                </a:cubicBezTo>
                <a:cubicBezTo>
                  <a:pt x="11412" y="1866"/>
                  <a:pt x="11427" y="1785"/>
                  <a:pt x="11458" y="1685"/>
                </a:cubicBezTo>
                <a:cubicBezTo>
                  <a:pt x="11499" y="1547"/>
                  <a:pt x="11540" y="1409"/>
                  <a:pt x="11581" y="1271"/>
                </a:cubicBezTo>
                <a:cubicBezTo>
                  <a:pt x="11588" y="1250"/>
                  <a:pt x="11592" y="1230"/>
                  <a:pt x="11592" y="1212"/>
                </a:cubicBezTo>
                <a:cubicBezTo>
                  <a:pt x="11592" y="1184"/>
                  <a:pt x="11584" y="1171"/>
                  <a:pt x="11566" y="1171"/>
                </a:cubicBezTo>
                <a:cubicBezTo>
                  <a:pt x="11530" y="1171"/>
                  <a:pt x="11477" y="1243"/>
                  <a:pt x="11406" y="1387"/>
                </a:cubicBezTo>
                <a:cubicBezTo>
                  <a:pt x="11386" y="1376"/>
                  <a:pt x="11365" y="1365"/>
                  <a:pt x="11344" y="1355"/>
                </a:cubicBezTo>
                <a:cubicBezTo>
                  <a:pt x="11417" y="1190"/>
                  <a:pt x="11510" y="1064"/>
                  <a:pt x="11624" y="975"/>
                </a:cubicBezTo>
                <a:cubicBezTo>
                  <a:pt x="11737" y="886"/>
                  <a:pt x="11859" y="842"/>
                  <a:pt x="11987" y="842"/>
                </a:cubicBezTo>
                <a:close/>
                <a:moveTo>
                  <a:pt x="5230" y="826"/>
                </a:moveTo>
                <a:cubicBezTo>
                  <a:pt x="5347" y="826"/>
                  <a:pt x="5438" y="856"/>
                  <a:pt x="5505" y="914"/>
                </a:cubicBezTo>
                <a:cubicBezTo>
                  <a:pt x="5508" y="901"/>
                  <a:pt x="5510" y="889"/>
                  <a:pt x="5513" y="876"/>
                </a:cubicBezTo>
                <a:cubicBezTo>
                  <a:pt x="5746" y="876"/>
                  <a:pt x="5979" y="876"/>
                  <a:pt x="6211" y="876"/>
                </a:cubicBezTo>
                <a:cubicBezTo>
                  <a:pt x="6030" y="1488"/>
                  <a:pt x="5932" y="1818"/>
                  <a:pt x="5917" y="1866"/>
                </a:cubicBezTo>
                <a:cubicBezTo>
                  <a:pt x="5901" y="1914"/>
                  <a:pt x="5894" y="1947"/>
                  <a:pt x="5894" y="1967"/>
                </a:cubicBezTo>
                <a:cubicBezTo>
                  <a:pt x="5894" y="1977"/>
                  <a:pt x="5898" y="1987"/>
                  <a:pt x="5907" y="1996"/>
                </a:cubicBezTo>
                <a:cubicBezTo>
                  <a:pt x="5916" y="2005"/>
                  <a:pt x="5925" y="2010"/>
                  <a:pt x="5933" y="2010"/>
                </a:cubicBezTo>
                <a:cubicBezTo>
                  <a:pt x="5955" y="2010"/>
                  <a:pt x="5987" y="1979"/>
                  <a:pt x="6028" y="1916"/>
                </a:cubicBezTo>
                <a:cubicBezTo>
                  <a:pt x="6070" y="1854"/>
                  <a:pt x="6108" y="1781"/>
                  <a:pt x="6140" y="1699"/>
                </a:cubicBezTo>
                <a:cubicBezTo>
                  <a:pt x="6159" y="1709"/>
                  <a:pt x="6178" y="1718"/>
                  <a:pt x="6197" y="1728"/>
                </a:cubicBezTo>
                <a:cubicBezTo>
                  <a:pt x="6076" y="2054"/>
                  <a:pt x="5886" y="2216"/>
                  <a:pt x="5628" y="2216"/>
                </a:cubicBezTo>
                <a:cubicBezTo>
                  <a:pt x="5542" y="2216"/>
                  <a:pt x="5464" y="2193"/>
                  <a:pt x="5396" y="2148"/>
                </a:cubicBezTo>
                <a:cubicBezTo>
                  <a:pt x="5327" y="2102"/>
                  <a:pt x="5279" y="2040"/>
                  <a:pt x="5253" y="1963"/>
                </a:cubicBezTo>
                <a:cubicBezTo>
                  <a:pt x="5091" y="2132"/>
                  <a:pt x="4916" y="2216"/>
                  <a:pt x="4728" y="2216"/>
                </a:cubicBezTo>
                <a:cubicBezTo>
                  <a:pt x="4590" y="2216"/>
                  <a:pt x="4477" y="2173"/>
                  <a:pt x="4388" y="2087"/>
                </a:cubicBezTo>
                <a:cubicBezTo>
                  <a:pt x="4299" y="2000"/>
                  <a:pt x="4255" y="1890"/>
                  <a:pt x="4255" y="1757"/>
                </a:cubicBezTo>
                <a:cubicBezTo>
                  <a:pt x="4255" y="1522"/>
                  <a:pt x="4355" y="1308"/>
                  <a:pt x="4556" y="1115"/>
                </a:cubicBezTo>
                <a:cubicBezTo>
                  <a:pt x="4757" y="923"/>
                  <a:pt x="4982" y="826"/>
                  <a:pt x="5230" y="826"/>
                </a:cubicBezTo>
                <a:close/>
                <a:moveTo>
                  <a:pt x="14324" y="823"/>
                </a:moveTo>
                <a:cubicBezTo>
                  <a:pt x="14550" y="823"/>
                  <a:pt x="14734" y="877"/>
                  <a:pt x="14876" y="986"/>
                </a:cubicBezTo>
                <a:cubicBezTo>
                  <a:pt x="15018" y="1094"/>
                  <a:pt x="15090" y="1232"/>
                  <a:pt x="15090" y="1400"/>
                </a:cubicBezTo>
                <a:cubicBezTo>
                  <a:pt x="15090" y="1630"/>
                  <a:pt x="14994" y="1824"/>
                  <a:pt x="14804" y="1981"/>
                </a:cubicBezTo>
                <a:cubicBezTo>
                  <a:pt x="14614" y="2138"/>
                  <a:pt x="14376" y="2216"/>
                  <a:pt x="14092" y="2216"/>
                </a:cubicBezTo>
                <a:cubicBezTo>
                  <a:pt x="13872" y="2216"/>
                  <a:pt x="13695" y="2158"/>
                  <a:pt x="13561" y="2043"/>
                </a:cubicBezTo>
                <a:cubicBezTo>
                  <a:pt x="13427" y="1927"/>
                  <a:pt x="13360" y="1776"/>
                  <a:pt x="13360" y="1590"/>
                </a:cubicBezTo>
                <a:cubicBezTo>
                  <a:pt x="13360" y="1373"/>
                  <a:pt x="13452" y="1191"/>
                  <a:pt x="13637" y="1044"/>
                </a:cubicBezTo>
                <a:cubicBezTo>
                  <a:pt x="13822" y="897"/>
                  <a:pt x="14051" y="823"/>
                  <a:pt x="14324" y="823"/>
                </a:cubicBezTo>
                <a:close/>
                <a:moveTo>
                  <a:pt x="16227" y="810"/>
                </a:moveTo>
                <a:cubicBezTo>
                  <a:pt x="16047" y="1419"/>
                  <a:pt x="15952" y="1739"/>
                  <a:pt x="15942" y="1772"/>
                </a:cubicBezTo>
                <a:cubicBezTo>
                  <a:pt x="15932" y="1805"/>
                  <a:pt x="15927" y="1828"/>
                  <a:pt x="15927" y="1843"/>
                </a:cubicBezTo>
                <a:cubicBezTo>
                  <a:pt x="15927" y="1871"/>
                  <a:pt x="15938" y="1885"/>
                  <a:pt x="15961" y="1885"/>
                </a:cubicBezTo>
                <a:cubicBezTo>
                  <a:pt x="15973" y="1885"/>
                  <a:pt x="15989" y="1879"/>
                  <a:pt x="16007" y="1867"/>
                </a:cubicBezTo>
                <a:cubicBezTo>
                  <a:pt x="16025" y="1855"/>
                  <a:pt x="16044" y="1840"/>
                  <a:pt x="16066" y="1820"/>
                </a:cubicBezTo>
                <a:cubicBezTo>
                  <a:pt x="16087" y="1800"/>
                  <a:pt x="16108" y="1779"/>
                  <a:pt x="16129" y="1755"/>
                </a:cubicBezTo>
                <a:cubicBezTo>
                  <a:pt x="16149" y="1732"/>
                  <a:pt x="16170" y="1707"/>
                  <a:pt x="16190" y="1681"/>
                </a:cubicBezTo>
                <a:cubicBezTo>
                  <a:pt x="16196" y="1675"/>
                  <a:pt x="16202" y="1669"/>
                  <a:pt x="16208" y="1662"/>
                </a:cubicBezTo>
                <a:cubicBezTo>
                  <a:pt x="16213" y="1656"/>
                  <a:pt x="16233" y="1593"/>
                  <a:pt x="16268" y="1475"/>
                </a:cubicBezTo>
                <a:cubicBezTo>
                  <a:pt x="16327" y="1275"/>
                  <a:pt x="16387" y="1075"/>
                  <a:pt x="16446" y="876"/>
                </a:cubicBezTo>
                <a:cubicBezTo>
                  <a:pt x="16682" y="876"/>
                  <a:pt x="16918" y="876"/>
                  <a:pt x="17153" y="876"/>
                </a:cubicBezTo>
                <a:cubicBezTo>
                  <a:pt x="17087" y="1097"/>
                  <a:pt x="17021" y="1319"/>
                  <a:pt x="16956" y="1540"/>
                </a:cubicBezTo>
                <a:cubicBezTo>
                  <a:pt x="16894" y="1751"/>
                  <a:pt x="16862" y="1862"/>
                  <a:pt x="16858" y="1875"/>
                </a:cubicBezTo>
                <a:cubicBezTo>
                  <a:pt x="16855" y="1888"/>
                  <a:pt x="16853" y="1900"/>
                  <a:pt x="16853" y="1912"/>
                </a:cubicBezTo>
                <a:cubicBezTo>
                  <a:pt x="16853" y="1944"/>
                  <a:pt x="16864" y="1960"/>
                  <a:pt x="16887" y="1960"/>
                </a:cubicBezTo>
                <a:cubicBezTo>
                  <a:pt x="16914" y="1960"/>
                  <a:pt x="16948" y="1931"/>
                  <a:pt x="16988" y="1871"/>
                </a:cubicBezTo>
                <a:cubicBezTo>
                  <a:pt x="17028" y="1812"/>
                  <a:pt x="17061" y="1739"/>
                  <a:pt x="17087" y="1653"/>
                </a:cubicBezTo>
                <a:cubicBezTo>
                  <a:pt x="17109" y="1660"/>
                  <a:pt x="17131" y="1668"/>
                  <a:pt x="17153" y="1675"/>
                </a:cubicBezTo>
                <a:cubicBezTo>
                  <a:pt x="17031" y="2036"/>
                  <a:pt x="16822" y="2216"/>
                  <a:pt x="16527" y="2216"/>
                </a:cubicBezTo>
                <a:cubicBezTo>
                  <a:pt x="16419" y="2216"/>
                  <a:pt x="16332" y="2190"/>
                  <a:pt x="16267" y="2136"/>
                </a:cubicBezTo>
                <a:cubicBezTo>
                  <a:pt x="16202" y="2083"/>
                  <a:pt x="16170" y="2012"/>
                  <a:pt x="16170" y="1925"/>
                </a:cubicBezTo>
                <a:cubicBezTo>
                  <a:pt x="16170" y="1895"/>
                  <a:pt x="16175" y="1854"/>
                  <a:pt x="16186" y="1803"/>
                </a:cubicBezTo>
                <a:cubicBezTo>
                  <a:pt x="16184" y="1801"/>
                  <a:pt x="16182" y="1799"/>
                  <a:pt x="16180" y="1797"/>
                </a:cubicBezTo>
                <a:cubicBezTo>
                  <a:pt x="15942" y="2077"/>
                  <a:pt x="15729" y="2216"/>
                  <a:pt x="15541" y="2216"/>
                </a:cubicBezTo>
                <a:cubicBezTo>
                  <a:pt x="15445" y="2216"/>
                  <a:pt x="15367" y="2189"/>
                  <a:pt x="15307" y="2133"/>
                </a:cubicBezTo>
                <a:cubicBezTo>
                  <a:pt x="15247" y="2078"/>
                  <a:pt x="15217" y="2006"/>
                  <a:pt x="15217" y="1918"/>
                </a:cubicBezTo>
                <a:cubicBezTo>
                  <a:pt x="15217" y="1872"/>
                  <a:pt x="15229" y="1807"/>
                  <a:pt x="15254" y="1726"/>
                </a:cubicBezTo>
                <a:cubicBezTo>
                  <a:pt x="15331" y="1464"/>
                  <a:pt x="15409" y="1202"/>
                  <a:pt x="15486" y="940"/>
                </a:cubicBezTo>
                <a:cubicBezTo>
                  <a:pt x="15422" y="940"/>
                  <a:pt x="15357" y="940"/>
                  <a:pt x="15292" y="940"/>
                </a:cubicBezTo>
                <a:cubicBezTo>
                  <a:pt x="15298" y="919"/>
                  <a:pt x="15304" y="897"/>
                  <a:pt x="15311" y="876"/>
                </a:cubicBezTo>
                <a:cubicBezTo>
                  <a:pt x="15667" y="876"/>
                  <a:pt x="15972" y="854"/>
                  <a:pt x="16227" y="810"/>
                </a:cubicBezTo>
                <a:close/>
                <a:moveTo>
                  <a:pt x="7400" y="810"/>
                </a:moveTo>
                <a:cubicBezTo>
                  <a:pt x="7356" y="950"/>
                  <a:pt x="7311" y="1090"/>
                  <a:pt x="7266" y="1230"/>
                </a:cubicBezTo>
                <a:cubicBezTo>
                  <a:pt x="7268" y="1232"/>
                  <a:pt x="7270" y="1234"/>
                  <a:pt x="7272" y="1236"/>
                </a:cubicBezTo>
                <a:cubicBezTo>
                  <a:pt x="7492" y="963"/>
                  <a:pt x="7710" y="826"/>
                  <a:pt x="7924" y="826"/>
                </a:cubicBezTo>
                <a:cubicBezTo>
                  <a:pt x="8011" y="826"/>
                  <a:pt x="8084" y="852"/>
                  <a:pt x="8144" y="902"/>
                </a:cubicBezTo>
                <a:cubicBezTo>
                  <a:pt x="8203" y="953"/>
                  <a:pt x="8233" y="1015"/>
                  <a:pt x="8233" y="1089"/>
                </a:cubicBezTo>
                <a:cubicBezTo>
                  <a:pt x="8233" y="1146"/>
                  <a:pt x="8216" y="1235"/>
                  <a:pt x="8180" y="1355"/>
                </a:cubicBezTo>
                <a:cubicBezTo>
                  <a:pt x="8134" y="1511"/>
                  <a:pt x="8088" y="1666"/>
                  <a:pt x="8041" y="1822"/>
                </a:cubicBezTo>
                <a:cubicBezTo>
                  <a:pt x="8030" y="1862"/>
                  <a:pt x="8024" y="1895"/>
                  <a:pt x="8024" y="1922"/>
                </a:cubicBezTo>
                <a:cubicBezTo>
                  <a:pt x="8024" y="1931"/>
                  <a:pt x="8028" y="1940"/>
                  <a:pt x="8035" y="1948"/>
                </a:cubicBezTo>
                <a:cubicBezTo>
                  <a:pt x="8042" y="1956"/>
                  <a:pt x="8050" y="1960"/>
                  <a:pt x="8059" y="1960"/>
                </a:cubicBezTo>
                <a:cubicBezTo>
                  <a:pt x="8086" y="1960"/>
                  <a:pt x="8119" y="1932"/>
                  <a:pt x="8158" y="1874"/>
                </a:cubicBezTo>
                <a:cubicBezTo>
                  <a:pt x="8196" y="1817"/>
                  <a:pt x="8230" y="1743"/>
                  <a:pt x="8258" y="1653"/>
                </a:cubicBezTo>
                <a:cubicBezTo>
                  <a:pt x="8280" y="1661"/>
                  <a:pt x="8302" y="1670"/>
                  <a:pt x="8324" y="1678"/>
                </a:cubicBezTo>
                <a:cubicBezTo>
                  <a:pt x="8215" y="2037"/>
                  <a:pt x="8010" y="2216"/>
                  <a:pt x="7709" y="2216"/>
                </a:cubicBezTo>
                <a:cubicBezTo>
                  <a:pt x="7597" y="2216"/>
                  <a:pt x="7507" y="2191"/>
                  <a:pt x="7439" y="2139"/>
                </a:cubicBezTo>
                <a:cubicBezTo>
                  <a:pt x="7371" y="2087"/>
                  <a:pt x="7338" y="2019"/>
                  <a:pt x="7338" y="1935"/>
                </a:cubicBezTo>
                <a:cubicBezTo>
                  <a:pt x="7338" y="1890"/>
                  <a:pt x="7345" y="1841"/>
                  <a:pt x="7360" y="1787"/>
                </a:cubicBezTo>
                <a:cubicBezTo>
                  <a:pt x="7409" y="1618"/>
                  <a:pt x="7459" y="1450"/>
                  <a:pt x="7509" y="1281"/>
                </a:cubicBezTo>
                <a:cubicBezTo>
                  <a:pt x="7522" y="1235"/>
                  <a:pt x="7529" y="1201"/>
                  <a:pt x="7529" y="1180"/>
                </a:cubicBezTo>
                <a:cubicBezTo>
                  <a:pt x="7529" y="1153"/>
                  <a:pt x="7518" y="1140"/>
                  <a:pt x="7496" y="1140"/>
                </a:cubicBezTo>
                <a:cubicBezTo>
                  <a:pt x="7484" y="1140"/>
                  <a:pt x="7469" y="1145"/>
                  <a:pt x="7452" y="1155"/>
                </a:cubicBezTo>
                <a:cubicBezTo>
                  <a:pt x="7435" y="1165"/>
                  <a:pt x="7416" y="1180"/>
                  <a:pt x="7395" y="1199"/>
                </a:cubicBezTo>
                <a:cubicBezTo>
                  <a:pt x="7374" y="1219"/>
                  <a:pt x="7351" y="1243"/>
                  <a:pt x="7325" y="1271"/>
                </a:cubicBezTo>
                <a:cubicBezTo>
                  <a:pt x="7299" y="1300"/>
                  <a:pt x="7270" y="1334"/>
                  <a:pt x="7237" y="1374"/>
                </a:cubicBezTo>
                <a:cubicBezTo>
                  <a:pt x="7234" y="1378"/>
                  <a:pt x="7206" y="1469"/>
                  <a:pt x="7153" y="1646"/>
                </a:cubicBezTo>
                <a:cubicBezTo>
                  <a:pt x="7098" y="1833"/>
                  <a:pt x="7042" y="2020"/>
                  <a:pt x="6986" y="2207"/>
                </a:cubicBezTo>
                <a:cubicBezTo>
                  <a:pt x="6752" y="2207"/>
                  <a:pt x="6517" y="2207"/>
                  <a:pt x="6282" y="2207"/>
                </a:cubicBezTo>
                <a:cubicBezTo>
                  <a:pt x="6407" y="1784"/>
                  <a:pt x="6532" y="1362"/>
                  <a:pt x="6657" y="940"/>
                </a:cubicBezTo>
                <a:cubicBezTo>
                  <a:pt x="6592" y="940"/>
                  <a:pt x="6527" y="940"/>
                  <a:pt x="6462" y="940"/>
                </a:cubicBezTo>
                <a:cubicBezTo>
                  <a:pt x="6469" y="919"/>
                  <a:pt x="6476" y="897"/>
                  <a:pt x="6483" y="876"/>
                </a:cubicBezTo>
                <a:cubicBezTo>
                  <a:pt x="6495" y="876"/>
                  <a:pt x="6507" y="876"/>
                  <a:pt x="6520" y="876"/>
                </a:cubicBezTo>
                <a:cubicBezTo>
                  <a:pt x="6629" y="876"/>
                  <a:pt x="6776" y="870"/>
                  <a:pt x="6962" y="857"/>
                </a:cubicBezTo>
                <a:cubicBezTo>
                  <a:pt x="7148" y="845"/>
                  <a:pt x="7294" y="829"/>
                  <a:pt x="7400" y="810"/>
                </a:cubicBezTo>
                <a:close/>
                <a:moveTo>
                  <a:pt x="306" y="59"/>
                </a:moveTo>
                <a:cubicBezTo>
                  <a:pt x="1030" y="59"/>
                  <a:pt x="1754" y="59"/>
                  <a:pt x="2479" y="59"/>
                </a:cubicBezTo>
                <a:cubicBezTo>
                  <a:pt x="2412" y="283"/>
                  <a:pt x="2345" y="506"/>
                  <a:pt x="2278" y="730"/>
                </a:cubicBezTo>
                <a:cubicBezTo>
                  <a:pt x="2254" y="730"/>
                  <a:pt x="2231" y="730"/>
                  <a:pt x="2207" y="730"/>
                </a:cubicBezTo>
                <a:cubicBezTo>
                  <a:pt x="2207" y="725"/>
                  <a:pt x="2207" y="719"/>
                  <a:pt x="2207" y="714"/>
                </a:cubicBezTo>
                <a:cubicBezTo>
                  <a:pt x="2207" y="569"/>
                  <a:pt x="2171" y="444"/>
                  <a:pt x="2101" y="338"/>
                </a:cubicBezTo>
                <a:cubicBezTo>
                  <a:pt x="2030" y="233"/>
                  <a:pt x="1932" y="165"/>
                  <a:pt x="1807" y="134"/>
                </a:cubicBezTo>
                <a:cubicBezTo>
                  <a:pt x="1612" y="800"/>
                  <a:pt x="1416" y="1466"/>
                  <a:pt x="1220" y="2132"/>
                </a:cubicBezTo>
                <a:cubicBezTo>
                  <a:pt x="1332" y="2132"/>
                  <a:pt x="1444" y="2132"/>
                  <a:pt x="1555" y="2132"/>
                </a:cubicBezTo>
                <a:cubicBezTo>
                  <a:pt x="1548" y="2157"/>
                  <a:pt x="1540" y="2182"/>
                  <a:pt x="1532" y="2207"/>
                </a:cubicBezTo>
                <a:cubicBezTo>
                  <a:pt x="1021" y="2207"/>
                  <a:pt x="511" y="2207"/>
                  <a:pt x="0" y="2207"/>
                </a:cubicBezTo>
                <a:cubicBezTo>
                  <a:pt x="7" y="2182"/>
                  <a:pt x="15" y="2157"/>
                  <a:pt x="22" y="2132"/>
                </a:cubicBezTo>
                <a:cubicBezTo>
                  <a:pt x="124" y="2132"/>
                  <a:pt x="226" y="2132"/>
                  <a:pt x="328" y="2132"/>
                </a:cubicBezTo>
                <a:cubicBezTo>
                  <a:pt x="522" y="1466"/>
                  <a:pt x="717" y="800"/>
                  <a:pt x="912" y="134"/>
                </a:cubicBezTo>
                <a:cubicBezTo>
                  <a:pt x="785" y="142"/>
                  <a:pt x="655" y="201"/>
                  <a:pt x="522" y="313"/>
                </a:cubicBezTo>
                <a:cubicBezTo>
                  <a:pt x="388" y="424"/>
                  <a:pt x="277" y="568"/>
                  <a:pt x="189" y="744"/>
                </a:cubicBezTo>
                <a:cubicBezTo>
                  <a:pt x="163" y="744"/>
                  <a:pt x="137" y="744"/>
                  <a:pt x="111" y="744"/>
                </a:cubicBezTo>
                <a:cubicBezTo>
                  <a:pt x="176" y="516"/>
                  <a:pt x="241" y="287"/>
                  <a:pt x="306" y="59"/>
                </a:cubicBezTo>
                <a:close/>
                <a:moveTo>
                  <a:pt x="9737" y="0"/>
                </a:moveTo>
                <a:cubicBezTo>
                  <a:pt x="9598" y="468"/>
                  <a:pt x="9459" y="937"/>
                  <a:pt x="9320" y="1406"/>
                </a:cubicBezTo>
                <a:cubicBezTo>
                  <a:pt x="9392" y="1404"/>
                  <a:pt x="9471" y="1310"/>
                  <a:pt x="9557" y="1124"/>
                </a:cubicBezTo>
                <a:cubicBezTo>
                  <a:pt x="9596" y="1037"/>
                  <a:pt x="9629" y="975"/>
                  <a:pt x="9656" y="939"/>
                </a:cubicBezTo>
                <a:cubicBezTo>
                  <a:pt x="9682" y="903"/>
                  <a:pt x="9718" y="873"/>
                  <a:pt x="9761" y="848"/>
                </a:cubicBezTo>
                <a:cubicBezTo>
                  <a:pt x="9804" y="823"/>
                  <a:pt x="9850" y="810"/>
                  <a:pt x="9898" y="810"/>
                </a:cubicBezTo>
                <a:cubicBezTo>
                  <a:pt x="9962" y="810"/>
                  <a:pt x="10016" y="831"/>
                  <a:pt x="10059" y="873"/>
                </a:cubicBezTo>
                <a:cubicBezTo>
                  <a:pt x="10102" y="914"/>
                  <a:pt x="10123" y="966"/>
                  <a:pt x="10123" y="1026"/>
                </a:cubicBezTo>
                <a:cubicBezTo>
                  <a:pt x="10123" y="1088"/>
                  <a:pt x="10106" y="1139"/>
                  <a:pt x="10070" y="1179"/>
                </a:cubicBezTo>
                <a:cubicBezTo>
                  <a:pt x="10035" y="1219"/>
                  <a:pt x="9990" y="1239"/>
                  <a:pt x="9934" y="1239"/>
                </a:cubicBezTo>
                <a:cubicBezTo>
                  <a:pt x="9881" y="1239"/>
                  <a:pt x="9835" y="1219"/>
                  <a:pt x="9797" y="1179"/>
                </a:cubicBezTo>
                <a:cubicBezTo>
                  <a:pt x="9759" y="1138"/>
                  <a:pt x="9740" y="1089"/>
                  <a:pt x="9740" y="1033"/>
                </a:cubicBezTo>
                <a:cubicBezTo>
                  <a:pt x="9740" y="1002"/>
                  <a:pt x="9747" y="971"/>
                  <a:pt x="9760" y="940"/>
                </a:cubicBezTo>
                <a:cubicBezTo>
                  <a:pt x="9728" y="955"/>
                  <a:pt x="9702" y="977"/>
                  <a:pt x="9683" y="1007"/>
                </a:cubicBezTo>
                <a:cubicBezTo>
                  <a:pt x="9664" y="1037"/>
                  <a:pt x="9632" y="1103"/>
                  <a:pt x="9586" y="1206"/>
                </a:cubicBezTo>
                <a:cubicBezTo>
                  <a:pt x="9568" y="1250"/>
                  <a:pt x="9536" y="1297"/>
                  <a:pt x="9491" y="1347"/>
                </a:cubicBezTo>
                <a:cubicBezTo>
                  <a:pt x="9495" y="1348"/>
                  <a:pt x="9499" y="1349"/>
                  <a:pt x="9503" y="1350"/>
                </a:cubicBezTo>
                <a:cubicBezTo>
                  <a:pt x="9535" y="1342"/>
                  <a:pt x="9567" y="1334"/>
                  <a:pt x="9599" y="1326"/>
                </a:cubicBezTo>
                <a:cubicBezTo>
                  <a:pt x="9629" y="1318"/>
                  <a:pt x="9658" y="1315"/>
                  <a:pt x="9686" y="1315"/>
                </a:cubicBezTo>
                <a:cubicBezTo>
                  <a:pt x="9786" y="1315"/>
                  <a:pt x="9871" y="1340"/>
                  <a:pt x="9939" y="1392"/>
                </a:cubicBezTo>
                <a:cubicBezTo>
                  <a:pt x="10008" y="1443"/>
                  <a:pt x="10043" y="1505"/>
                  <a:pt x="10043" y="1577"/>
                </a:cubicBezTo>
                <a:cubicBezTo>
                  <a:pt x="10043" y="1606"/>
                  <a:pt x="10037" y="1641"/>
                  <a:pt x="10025" y="1681"/>
                </a:cubicBezTo>
                <a:cubicBezTo>
                  <a:pt x="10006" y="1749"/>
                  <a:pt x="9986" y="1817"/>
                  <a:pt x="9967" y="1885"/>
                </a:cubicBezTo>
                <a:cubicBezTo>
                  <a:pt x="9955" y="1924"/>
                  <a:pt x="9949" y="1952"/>
                  <a:pt x="9949" y="1967"/>
                </a:cubicBezTo>
                <a:cubicBezTo>
                  <a:pt x="9949" y="1983"/>
                  <a:pt x="9956" y="1991"/>
                  <a:pt x="9969" y="1991"/>
                </a:cubicBezTo>
                <a:cubicBezTo>
                  <a:pt x="9998" y="1991"/>
                  <a:pt x="10041" y="1916"/>
                  <a:pt x="10100" y="1768"/>
                </a:cubicBezTo>
                <a:cubicBezTo>
                  <a:pt x="10117" y="1775"/>
                  <a:pt x="10135" y="1783"/>
                  <a:pt x="10152" y="1790"/>
                </a:cubicBezTo>
                <a:cubicBezTo>
                  <a:pt x="10084" y="1974"/>
                  <a:pt x="10013" y="2091"/>
                  <a:pt x="9939" y="2141"/>
                </a:cubicBezTo>
                <a:cubicBezTo>
                  <a:pt x="9865" y="2191"/>
                  <a:pt x="9776" y="2216"/>
                  <a:pt x="9674" y="2216"/>
                </a:cubicBezTo>
                <a:cubicBezTo>
                  <a:pt x="9569" y="2216"/>
                  <a:pt x="9488" y="2193"/>
                  <a:pt x="9430" y="2148"/>
                </a:cubicBezTo>
                <a:cubicBezTo>
                  <a:pt x="9372" y="2102"/>
                  <a:pt x="9343" y="2038"/>
                  <a:pt x="9343" y="1957"/>
                </a:cubicBezTo>
                <a:cubicBezTo>
                  <a:pt x="9343" y="1911"/>
                  <a:pt x="9351" y="1860"/>
                  <a:pt x="9368" y="1805"/>
                </a:cubicBezTo>
                <a:cubicBezTo>
                  <a:pt x="9385" y="1746"/>
                  <a:pt x="9402" y="1686"/>
                  <a:pt x="9419" y="1627"/>
                </a:cubicBezTo>
                <a:cubicBezTo>
                  <a:pt x="9425" y="1607"/>
                  <a:pt x="9428" y="1588"/>
                  <a:pt x="9428" y="1571"/>
                </a:cubicBezTo>
                <a:cubicBezTo>
                  <a:pt x="9428" y="1507"/>
                  <a:pt x="9385" y="1475"/>
                  <a:pt x="9299" y="1475"/>
                </a:cubicBezTo>
                <a:cubicBezTo>
                  <a:pt x="9226" y="1719"/>
                  <a:pt x="9153" y="1963"/>
                  <a:pt x="9080" y="2207"/>
                </a:cubicBezTo>
                <a:cubicBezTo>
                  <a:pt x="8844" y="2207"/>
                  <a:pt x="8609" y="2207"/>
                  <a:pt x="8373" y="2207"/>
                </a:cubicBezTo>
                <a:cubicBezTo>
                  <a:pt x="8582" y="1513"/>
                  <a:pt x="8791" y="819"/>
                  <a:pt x="8999" y="125"/>
                </a:cubicBezTo>
                <a:cubicBezTo>
                  <a:pt x="8935" y="125"/>
                  <a:pt x="8871" y="125"/>
                  <a:pt x="8808" y="125"/>
                </a:cubicBezTo>
                <a:cubicBezTo>
                  <a:pt x="8813" y="103"/>
                  <a:pt x="8819" y="81"/>
                  <a:pt x="8825" y="59"/>
                </a:cubicBezTo>
                <a:cubicBezTo>
                  <a:pt x="8832" y="59"/>
                  <a:pt x="8839" y="59"/>
                  <a:pt x="8846" y="59"/>
                </a:cubicBezTo>
                <a:cubicBezTo>
                  <a:pt x="8950" y="59"/>
                  <a:pt x="9100" y="54"/>
                  <a:pt x="9296" y="44"/>
                </a:cubicBezTo>
                <a:cubicBezTo>
                  <a:pt x="9491" y="34"/>
                  <a:pt x="9638" y="19"/>
                  <a:pt x="9737" y="0"/>
                </a:cubicBezTo>
                <a:close/>
                <a:moveTo>
                  <a:pt x="3462" y="0"/>
                </a:moveTo>
                <a:cubicBezTo>
                  <a:pt x="3339" y="412"/>
                  <a:pt x="3215" y="824"/>
                  <a:pt x="3091" y="1236"/>
                </a:cubicBezTo>
                <a:cubicBezTo>
                  <a:pt x="3311" y="963"/>
                  <a:pt x="3529" y="826"/>
                  <a:pt x="3743" y="826"/>
                </a:cubicBezTo>
                <a:cubicBezTo>
                  <a:pt x="3830" y="826"/>
                  <a:pt x="3903" y="852"/>
                  <a:pt x="3963" y="902"/>
                </a:cubicBezTo>
                <a:cubicBezTo>
                  <a:pt x="4022" y="953"/>
                  <a:pt x="4052" y="1015"/>
                  <a:pt x="4052" y="1089"/>
                </a:cubicBezTo>
                <a:cubicBezTo>
                  <a:pt x="4052" y="1146"/>
                  <a:pt x="4035" y="1235"/>
                  <a:pt x="3999" y="1355"/>
                </a:cubicBezTo>
                <a:cubicBezTo>
                  <a:pt x="3953" y="1511"/>
                  <a:pt x="3907" y="1666"/>
                  <a:pt x="3860" y="1822"/>
                </a:cubicBezTo>
                <a:cubicBezTo>
                  <a:pt x="3849" y="1862"/>
                  <a:pt x="3843" y="1895"/>
                  <a:pt x="3843" y="1922"/>
                </a:cubicBezTo>
                <a:cubicBezTo>
                  <a:pt x="3843" y="1931"/>
                  <a:pt x="3847" y="1940"/>
                  <a:pt x="3854" y="1948"/>
                </a:cubicBezTo>
                <a:cubicBezTo>
                  <a:pt x="3861" y="1956"/>
                  <a:pt x="3869" y="1960"/>
                  <a:pt x="3878" y="1960"/>
                </a:cubicBezTo>
                <a:cubicBezTo>
                  <a:pt x="3905" y="1960"/>
                  <a:pt x="3938" y="1932"/>
                  <a:pt x="3977" y="1874"/>
                </a:cubicBezTo>
                <a:cubicBezTo>
                  <a:pt x="4015" y="1817"/>
                  <a:pt x="4049" y="1743"/>
                  <a:pt x="4077" y="1653"/>
                </a:cubicBezTo>
                <a:cubicBezTo>
                  <a:pt x="4099" y="1661"/>
                  <a:pt x="4121" y="1670"/>
                  <a:pt x="4143" y="1678"/>
                </a:cubicBezTo>
                <a:cubicBezTo>
                  <a:pt x="4034" y="2037"/>
                  <a:pt x="3829" y="2216"/>
                  <a:pt x="3528" y="2216"/>
                </a:cubicBezTo>
                <a:cubicBezTo>
                  <a:pt x="3416" y="2216"/>
                  <a:pt x="3326" y="2191"/>
                  <a:pt x="3258" y="2139"/>
                </a:cubicBezTo>
                <a:cubicBezTo>
                  <a:pt x="3190" y="2087"/>
                  <a:pt x="3157" y="2019"/>
                  <a:pt x="3157" y="1935"/>
                </a:cubicBezTo>
                <a:cubicBezTo>
                  <a:pt x="3157" y="1890"/>
                  <a:pt x="3164" y="1841"/>
                  <a:pt x="3179" y="1787"/>
                </a:cubicBezTo>
                <a:cubicBezTo>
                  <a:pt x="3228" y="1618"/>
                  <a:pt x="3278" y="1450"/>
                  <a:pt x="3328" y="1281"/>
                </a:cubicBezTo>
                <a:cubicBezTo>
                  <a:pt x="3341" y="1235"/>
                  <a:pt x="3348" y="1201"/>
                  <a:pt x="3348" y="1180"/>
                </a:cubicBezTo>
                <a:cubicBezTo>
                  <a:pt x="3348" y="1153"/>
                  <a:pt x="3337" y="1140"/>
                  <a:pt x="3315" y="1140"/>
                </a:cubicBezTo>
                <a:cubicBezTo>
                  <a:pt x="3303" y="1140"/>
                  <a:pt x="3289" y="1145"/>
                  <a:pt x="3271" y="1155"/>
                </a:cubicBezTo>
                <a:cubicBezTo>
                  <a:pt x="3254" y="1165"/>
                  <a:pt x="3235" y="1180"/>
                  <a:pt x="3214" y="1199"/>
                </a:cubicBezTo>
                <a:cubicBezTo>
                  <a:pt x="3193" y="1219"/>
                  <a:pt x="3170" y="1243"/>
                  <a:pt x="3144" y="1271"/>
                </a:cubicBezTo>
                <a:cubicBezTo>
                  <a:pt x="3118" y="1300"/>
                  <a:pt x="3089" y="1334"/>
                  <a:pt x="3056" y="1374"/>
                </a:cubicBezTo>
                <a:cubicBezTo>
                  <a:pt x="3053" y="1378"/>
                  <a:pt x="3025" y="1469"/>
                  <a:pt x="2972" y="1646"/>
                </a:cubicBezTo>
                <a:cubicBezTo>
                  <a:pt x="2917" y="1833"/>
                  <a:pt x="2861" y="2020"/>
                  <a:pt x="2805" y="2207"/>
                </a:cubicBezTo>
                <a:cubicBezTo>
                  <a:pt x="2570" y="2207"/>
                  <a:pt x="2334" y="2207"/>
                  <a:pt x="2099" y="2207"/>
                </a:cubicBezTo>
                <a:cubicBezTo>
                  <a:pt x="2307" y="1513"/>
                  <a:pt x="2516" y="819"/>
                  <a:pt x="2725" y="125"/>
                </a:cubicBezTo>
                <a:cubicBezTo>
                  <a:pt x="2661" y="125"/>
                  <a:pt x="2597" y="125"/>
                  <a:pt x="2533" y="125"/>
                </a:cubicBezTo>
                <a:cubicBezTo>
                  <a:pt x="2539" y="103"/>
                  <a:pt x="2545" y="81"/>
                  <a:pt x="2551" y="59"/>
                </a:cubicBezTo>
                <a:cubicBezTo>
                  <a:pt x="2558" y="59"/>
                  <a:pt x="2564" y="59"/>
                  <a:pt x="2571" y="59"/>
                </a:cubicBezTo>
                <a:cubicBezTo>
                  <a:pt x="2676" y="59"/>
                  <a:pt x="2826" y="54"/>
                  <a:pt x="3021" y="44"/>
                </a:cubicBezTo>
                <a:cubicBezTo>
                  <a:pt x="3217" y="34"/>
                  <a:pt x="3364" y="19"/>
                  <a:pt x="34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18704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1520" y="592485"/>
            <a:ext cx="4320480" cy="360000"/>
            <a:chOff x="251520" y="592485"/>
            <a:chExt cx="4320480" cy="360000"/>
          </a:xfrm>
        </p:grpSpPr>
        <p:sp>
          <p:nvSpPr>
            <p:cNvPr id="8" name="圆角矩形 7"/>
            <p:cNvSpPr/>
            <p:nvPr/>
          </p:nvSpPr>
          <p:spPr>
            <a:xfrm>
              <a:off x="2735436" y="592485"/>
              <a:ext cx="1836564"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8"/>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Application Scenarios</a:t>
              </a:r>
              <a:endParaRPr lang="en-US" altLang="zh-CN" sz="2000" dirty="0">
                <a:latin typeface="Arial" pitchFamily="34" charset="0"/>
                <a:cs typeface="Arial" pitchFamily="34" charset="0"/>
              </a:endParaRPr>
            </a:p>
          </p:txBody>
        </p:sp>
      </p:grpSp>
      <p:grpSp>
        <p:nvGrpSpPr>
          <p:cNvPr id="11" name="组合 10"/>
          <p:cNvGrpSpPr/>
          <p:nvPr/>
        </p:nvGrpSpPr>
        <p:grpSpPr>
          <a:xfrm>
            <a:off x="333663" y="1851670"/>
            <a:ext cx="2392001" cy="2016224"/>
            <a:chOff x="333663" y="1851670"/>
            <a:chExt cx="2392001" cy="2016224"/>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6897" r="10327"/>
            <a:stretch/>
          </p:blipFill>
          <p:spPr>
            <a:xfrm>
              <a:off x="333663" y="1851670"/>
              <a:ext cx="2392001" cy="1656000"/>
            </a:xfrm>
            <a:prstGeom prst="rect">
              <a:avLst/>
            </a:prstGeom>
            <a:effectLst>
              <a:outerShdw blurRad="50800" dist="38100" dir="2700000" algn="tl" rotWithShape="0">
                <a:prstClr val="black">
                  <a:alpha val="40000"/>
                </a:prstClr>
              </a:outerShdw>
              <a:reflection blurRad="6350" stA="52000" endA="300" endPos="35000" dir="5400000" sy="-100000" algn="bl" rotWithShape="0"/>
              <a:softEdge rad="12700"/>
            </a:effectLst>
          </p:spPr>
        </p:pic>
        <p:sp>
          <p:nvSpPr>
            <p:cNvPr id="13" name="文本框 12"/>
            <p:cNvSpPr txBox="1"/>
            <p:nvPr/>
          </p:nvSpPr>
          <p:spPr>
            <a:xfrm>
              <a:off x="377535" y="3529340"/>
              <a:ext cx="2304256"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Hotel Guest Room</a:t>
              </a:r>
              <a:endParaRPr lang="zh-CN" altLang="en-US" sz="1600" dirty="0">
                <a:latin typeface="Arial" panose="020B0604020202020204" pitchFamily="34" charset="0"/>
                <a:cs typeface="Arial" panose="020B0604020202020204" pitchFamily="34" charset="0"/>
              </a:endParaRPr>
            </a:p>
          </p:txBody>
        </p:sp>
      </p:grpSp>
      <p:grpSp>
        <p:nvGrpSpPr>
          <p:cNvPr id="14" name="组合 13"/>
          <p:cNvGrpSpPr/>
          <p:nvPr/>
        </p:nvGrpSpPr>
        <p:grpSpPr>
          <a:xfrm>
            <a:off x="3328756" y="1851670"/>
            <a:ext cx="2458147" cy="2016224"/>
            <a:chOff x="3488479" y="1851670"/>
            <a:chExt cx="2458147" cy="2016224"/>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t="7580" r="17688"/>
            <a:stretch/>
          </p:blipFill>
          <p:spPr>
            <a:xfrm>
              <a:off x="3488479" y="1851670"/>
              <a:ext cx="2458147" cy="1656000"/>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
          <p:nvSpPr>
            <p:cNvPr id="16" name="文本框 15"/>
            <p:cNvSpPr txBox="1"/>
            <p:nvPr/>
          </p:nvSpPr>
          <p:spPr>
            <a:xfrm>
              <a:off x="3565424" y="3529340"/>
              <a:ext cx="2304256"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Dormitory</a:t>
              </a:r>
              <a:endParaRPr lang="zh-CN" altLang="en-US" sz="1600" dirty="0">
                <a:latin typeface="Arial" panose="020B0604020202020204" pitchFamily="34" charset="0"/>
                <a:cs typeface="Arial" panose="020B0604020202020204" pitchFamily="34" charset="0"/>
              </a:endParaRPr>
            </a:p>
          </p:txBody>
        </p:sp>
      </p:grpSp>
      <p:grpSp>
        <p:nvGrpSpPr>
          <p:cNvPr id="17" name="组合 16"/>
          <p:cNvGrpSpPr/>
          <p:nvPr/>
        </p:nvGrpSpPr>
        <p:grpSpPr>
          <a:xfrm>
            <a:off x="6389995" y="1851670"/>
            <a:ext cx="2484970" cy="2016224"/>
            <a:chOff x="6389995" y="1851670"/>
            <a:chExt cx="2484970" cy="2016224"/>
          </a:xfrm>
        </p:grpSpPr>
        <p:pic>
          <p:nvPicPr>
            <p:cNvPr id="18" name="图片 17"/>
            <p:cNvPicPr>
              <a:picLocks noChangeAspect="1"/>
            </p:cNvPicPr>
            <p:nvPr/>
          </p:nvPicPr>
          <p:blipFill>
            <a:blip r:embed="rId4"/>
            <a:stretch>
              <a:fillRect/>
            </a:stretch>
          </p:blipFill>
          <p:spPr>
            <a:xfrm>
              <a:off x="6389995" y="1851670"/>
              <a:ext cx="2484970" cy="1656000"/>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
          <p:nvSpPr>
            <p:cNvPr id="19" name="文本框 18"/>
            <p:cNvSpPr txBox="1"/>
            <p:nvPr/>
          </p:nvSpPr>
          <p:spPr>
            <a:xfrm>
              <a:off x="6480352" y="3529340"/>
              <a:ext cx="2304256" cy="338554"/>
            </a:xfrm>
            <a:prstGeom prst="rect">
              <a:avLst/>
            </a:prstGeom>
            <a:noFill/>
          </p:spPr>
          <p:txBody>
            <a:bodyPr wrap="square" rtlCol="0">
              <a:spAutoFit/>
            </a:bodyPr>
            <a:lstStyle/>
            <a:p>
              <a:pPr algn="ctr"/>
              <a:r>
                <a:rPr lang="en-US" altLang="zh-CN" sz="1600" dirty="0" smtClean="0">
                  <a:latin typeface="Arial" panose="020B0604020202020204" pitchFamily="34" charset="0"/>
                  <a:cs typeface="Arial" panose="020B0604020202020204" pitchFamily="34" charset="0"/>
                </a:rPr>
                <a:t>Villa</a:t>
              </a:r>
            </a:p>
          </p:txBody>
        </p:sp>
      </p:grpSp>
      <p:sp>
        <p:nvSpPr>
          <p:cNvPr id="20" name="文本框 19"/>
          <p:cNvSpPr txBox="1"/>
          <p:nvPr/>
        </p:nvSpPr>
        <p:spPr>
          <a:xfrm>
            <a:off x="333663" y="1260133"/>
            <a:ext cx="6408712" cy="338554"/>
          </a:xfrm>
          <a:prstGeom prst="rect">
            <a:avLst/>
          </a:prstGeom>
          <a:noFill/>
        </p:spPr>
        <p:txBody>
          <a:bodyPr wrap="square" rtlCol="0">
            <a:spAutoFit/>
          </a:bodyPr>
          <a:lstStyle/>
          <a:p>
            <a:r>
              <a:rPr lang="en-US" altLang="zh-CN" sz="1600" b="1" dirty="0" smtClean="0">
                <a:solidFill>
                  <a:srgbClr val="FF6600"/>
                </a:solidFill>
                <a:latin typeface="Arial" panose="020B0604020202020204" pitchFamily="34" charset="0"/>
                <a:cs typeface="Arial" panose="020B0604020202020204" pitchFamily="34" charset="0"/>
              </a:rPr>
              <a:t>Dense room scenarios or high expectation of decoration</a:t>
            </a:r>
            <a:endParaRPr lang="zh-CN" altLang="en-US" sz="1600" b="1" dirty="0">
              <a:solidFill>
                <a:srgbClr val="FF6600"/>
              </a:solidFill>
              <a:latin typeface="Arial" panose="020B0604020202020204" pitchFamily="34" charset="0"/>
              <a:cs typeface="Arial" panose="020B0604020202020204" pitchFamily="34" charset="0"/>
            </a:endParaRPr>
          </a:p>
        </p:txBody>
      </p:sp>
      <p:sp>
        <p:nvSpPr>
          <p:cNvPr id="21" name="文本框 20"/>
          <p:cNvSpPr txBox="1"/>
          <p:nvPr/>
        </p:nvSpPr>
        <p:spPr>
          <a:xfrm>
            <a:off x="337102" y="4245463"/>
            <a:ext cx="8568952" cy="461665"/>
          </a:xfrm>
          <a:prstGeom prst="rect">
            <a:avLst/>
          </a:prstGeom>
          <a:noFill/>
        </p:spPr>
        <p:txBody>
          <a:bodyPr wrap="square" rtlCol="0">
            <a:spAutoFit/>
          </a:bodyPr>
          <a:lstStyle/>
          <a:p>
            <a:pPr>
              <a:lnSpc>
                <a:spcPct val="150000"/>
              </a:lnSpc>
            </a:pPr>
            <a:r>
              <a:rPr lang="en-US" altLang="zh-CN" sz="1600" dirty="0" smtClean="0">
                <a:latin typeface="Arial" panose="020B0604020202020204" pitchFamily="34" charset="0"/>
                <a:cs typeface="Arial" panose="020B0604020202020204" pitchFamily="34" charset="0"/>
              </a:rPr>
              <a:t>1.Eliminate </a:t>
            </a:r>
            <a:r>
              <a:rPr lang="en-US" altLang="zh-CN" sz="1600" dirty="0">
                <a:latin typeface="Arial" panose="020B0604020202020204" pitchFamily="34" charset="0"/>
                <a:cs typeface="Arial" panose="020B0604020202020204" pitchFamily="34" charset="0"/>
              </a:rPr>
              <a:t>the dead spot </a:t>
            </a:r>
            <a:r>
              <a:rPr lang="en-US" altLang="zh-CN" sz="1600" dirty="0" smtClean="0">
                <a:latin typeface="Arial" panose="020B0604020202020204" pitchFamily="34" charset="0"/>
                <a:cs typeface="Arial" panose="020B0604020202020204" pitchFamily="34" charset="0"/>
              </a:rPr>
              <a:t>and ensure high quality connection in every corner </a:t>
            </a:r>
            <a:endParaRPr lang="zh-CN" altLang="en-US" sz="1600" dirty="0">
              <a:latin typeface="Arial" panose="020B0604020202020204" pitchFamily="34" charset="0"/>
              <a:cs typeface="Arial" panose="020B0604020202020204" pitchFamily="34" charset="0"/>
            </a:endParaRPr>
          </a:p>
        </p:txBody>
      </p:sp>
      <p:sp>
        <p:nvSpPr>
          <p:cNvPr id="22" name="文本框 21"/>
          <p:cNvSpPr txBox="1"/>
          <p:nvPr/>
        </p:nvSpPr>
        <p:spPr>
          <a:xfrm>
            <a:off x="333663" y="4661474"/>
            <a:ext cx="8352928" cy="461665"/>
          </a:xfrm>
          <a:prstGeom prst="rect">
            <a:avLst/>
          </a:prstGeom>
          <a:noFill/>
        </p:spPr>
        <p:txBody>
          <a:bodyPr wrap="square" rtlCol="0">
            <a:spAutoFit/>
          </a:bodyPr>
          <a:lstStyle/>
          <a:p>
            <a:pPr>
              <a:lnSpc>
                <a:spcPct val="150000"/>
              </a:lnSpc>
            </a:pPr>
            <a:r>
              <a:rPr lang="en-US" altLang="zh-CN" sz="1600" dirty="0" smtClean="0">
                <a:latin typeface="Arial" panose="020B0604020202020204" pitchFamily="34" charset="0"/>
                <a:cs typeface="Arial" panose="020B0604020202020204" pitchFamily="34" charset="0"/>
              </a:rPr>
              <a:t>2. In-Wall design can blend into the existing decoration perfectly</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91243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95536" y="2968749"/>
            <a:ext cx="1521950" cy="432737"/>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ea typeface="Arial Unicode MS" panose="020B0604020202020204" pitchFamily="34" charset="-122"/>
                <a:cs typeface="Arial" panose="020B0604020202020204" pitchFamily="34" charset="0"/>
              </a:rPr>
              <a:t>Agenda</a:t>
            </a:r>
            <a:endParaRPr lang="zh-CN" altLang="en-US" sz="2400" b="1" dirty="0">
              <a:latin typeface="Arial" panose="020B0604020202020204" pitchFamily="34" charset="0"/>
              <a:ea typeface="Arial Unicode MS" panose="020B0604020202020204" pitchFamily="34" charset="-122"/>
              <a:cs typeface="Arial" panose="020B0604020202020204" pitchFamily="34" charset="0"/>
            </a:endParaRPr>
          </a:p>
        </p:txBody>
      </p:sp>
      <p:grpSp>
        <p:nvGrpSpPr>
          <p:cNvPr id="2" name="组合 1"/>
          <p:cNvGrpSpPr/>
          <p:nvPr/>
        </p:nvGrpSpPr>
        <p:grpSpPr>
          <a:xfrm>
            <a:off x="2204120" y="1384573"/>
            <a:ext cx="4965685" cy="461665"/>
            <a:chOff x="2011046" y="850900"/>
            <a:chExt cx="4965685" cy="461665"/>
          </a:xfrm>
        </p:grpSpPr>
        <p:sp>
          <p:nvSpPr>
            <p:cNvPr id="14" name="文本框 47"/>
            <p:cNvSpPr txBox="1"/>
            <p:nvPr/>
          </p:nvSpPr>
          <p:spPr>
            <a:xfrm>
              <a:off x="2011046" y="850900"/>
              <a:ext cx="374474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1. Application Scenarios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15" name="直接连接符 14"/>
            <p:cNvCxnSpPr/>
            <p:nvPr/>
          </p:nvCxnSpPr>
          <p:spPr>
            <a:xfrm>
              <a:off x="2041255" y="1312565"/>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51077" y="2304709"/>
            <a:ext cx="4935476" cy="461665"/>
            <a:chOff x="2041255" y="1426964"/>
            <a:chExt cx="4935476" cy="461665"/>
          </a:xfrm>
        </p:grpSpPr>
        <p:cxnSp>
          <p:nvCxnSpPr>
            <p:cNvPr id="16" name="直接连接符 15"/>
            <p:cNvCxnSpPr/>
            <p:nvPr/>
          </p:nvCxnSpPr>
          <p:spPr>
            <a:xfrm>
              <a:off x="2041255" y="1882242"/>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8" name="文本框 61"/>
            <p:cNvSpPr txBox="1"/>
            <p:nvPr/>
          </p:nvSpPr>
          <p:spPr>
            <a:xfrm>
              <a:off x="2067308" y="1426964"/>
              <a:ext cx="2356735"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2.W6 Overview</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2204120" y="4111030"/>
            <a:ext cx="4935476" cy="468052"/>
            <a:chOff x="2051720" y="1888629"/>
            <a:chExt cx="4935476" cy="468052"/>
          </a:xfrm>
        </p:grpSpPr>
        <p:cxnSp>
          <p:nvCxnSpPr>
            <p:cNvPr id="21" name="直接连接符 20"/>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22" name="文本框 61"/>
            <p:cNvSpPr txBox="1"/>
            <p:nvPr/>
          </p:nvSpPr>
          <p:spPr>
            <a:xfrm>
              <a:off x="2077773" y="1888629"/>
              <a:ext cx="3092513"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4.Advices For Sales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36" name="左箭头 35"/>
          <p:cNvSpPr/>
          <p:nvPr/>
        </p:nvSpPr>
        <p:spPr>
          <a:xfrm>
            <a:off x="7186553" y="2304709"/>
            <a:ext cx="576064" cy="429087"/>
          </a:xfrm>
          <a:prstGeom prst="leftArrow">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04120" y="3271362"/>
            <a:ext cx="4935476" cy="468052"/>
            <a:chOff x="2051720" y="1888629"/>
            <a:chExt cx="4935476" cy="468052"/>
          </a:xfrm>
        </p:grpSpPr>
        <p:cxnSp>
          <p:nvCxnSpPr>
            <p:cNvPr id="17" name="直接连接符 16"/>
            <p:cNvCxnSpPr/>
            <p:nvPr/>
          </p:nvCxnSpPr>
          <p:spPr>
            <a:xfrm>
              <a:off x="2051720" y="2356681"/>
              <a:ext cx="4935476" cy="0"/>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19" name="文本框 61"/>
            <p:cNvSpPr txBox="1"/>
            <p:nvPr/>
          </p:nvSpPr>
          <p:spPr>
            <a:xfrm>
              <a:off x="2077773" y="1888629"/>
              <a:ext cx="3057247" cy="461665"/>
            </a:xfrm>
            <a:prstGeom prst="rect">
              <a:avLst/>
            </a:prstGeom>
            <a:noFill/>
          </p:spPr>
          <p:txBody>
            <a:bodyPr wrap="none" rtlCol="0">
              <a:spAutoFit/>
            </a:bodyPr>
            <a:lstStyle/>
            <a:p>
              <a:r>
                <a:rPr lang="en-US" altLang="zh-CN" sz="2400" b="1" dirty="0" smtClean="0">
                  <a:solidFill>
                    <a:schemeClr val="tx1">
                      <a:lumMod val="75000"/>
                      <a:lumOff val="25000"/>
                    </a:schemeClr>
                  </a:solidFill>
                  <a:latin typeface="Arial" panose="020B0604020202020204" pitchFamily="34" charset="0"/>
                  <a:cs typeface="Arial" panose="020B0604020202020204" pitchFamily="34" charset="0"/>
                </a:rPr>
                <a:t>3.W6 Main Features</a:t>
              </a:r>
              <a:endParaRPr lang="zh-CN" altLang="en-US" sz="2400" b="1" dirty="0">
                <a:solidFill>
                  <a:schemeClr val="tx1">
                    <a:lumMod val="75000"/>
                    <a:lumOff val="2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383649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51920" y="1781401"/>
            <a:ext cx="4752528" cy="2677656"/>
          </a:xfrm>
          <a:prstGeom prst="rect">
            <a:avLst/>
          </a:prstGeom>
        </p:spPr>
        <p:txBody>
          <a:bodyPr wrap="square">
            <a:spAutoFit/>
          </a:bodyPr>
          <a:lstStyle/>
          <a:p>
            <a:pPr algn="just">
              <a:lnSpc>
                <a:spcPct val="150000"/>
              </a:lnSpc>
            </a:pPr>
            <a:r>
              <a:rPr lang="en-US" altLang="zh-CN" sz="1400" dirty="0">
                <a:latin typeface="Arial" pitchFamily="34" charset="0"/>
                <a:cs typeface="Arial" pitchFamily="34" charset="0"/>
              </a:rPr>
              <a:t> </a:t>
            </a:r>
            <a:r>
              <a:rPr lang="en-US" altLang="zh-CN" sz="1400" dirty="0" smtClean="0">
                <a:latin typeface="Arial" pitchFamily="34" charset="0"/>
                <a:cs typeface="Arial" pitchFamily="34" charset="0"/>
              </a:rPr>
              <a:t>  W6_US </a:t>
            </a:r>
            <a:r>
              <a:rPr lang="en-US" altLang="zh-CN" sz="1400" dirty="0">
                <a:latin typeface="Arial" pitchFamily="34" charset="0"/>
                <a:cs typeface="Arial" pitchFamily="34" charset="0"/>
              </a:rPr>
              <a:t>is the latest generation wall plate Wi-Fi access point (AP) which can be installed in </a:t>
            </a:r>
            <a:r>
              <a:rPr lang="en-US" altLang="zh-CN" sz="1400" dirty="0" smtClean="0">
                <a:latin typeface="Arial" pitchFamily="34" charset="0"/>
                <a:cs typeface="Arial" pitchFamily="34" charset="0"/>
              </a:rPr>
              <a:t>120mm US </a:t>
            </a:r>
            <a:r>
              <a:rPr lang="en-US" altLang="zh-CN" sz="1400" dirty="0">
                <a:latin typeface="Arial" pitchFamily="34" charset="0"/>
                <a:cs typeface="Arial" pitchFamily="34" charset="0"/>
              </a:rPr>
              <a:t>wall </a:t>
            </a:r>
            <a:r>
              <a:rPr lang="en-US" altLang="zh-CN" sz="1400" dirty="0" smtClean="0">
                <a:latin typeface="Arial" pitchFamily="34" charset="0"/>
                <a:cs typeface="Arial" pitchFamily="34" charset="0"/>
              </a:rPr>
              <a:t>jack </a:t>
            </a:r>
            <a:r>
              <a:rPr lang="en-US" altLang="zh-CN" sz="1400" dirty="0">
                <a:latin typeface="Arial" pitchFamily="34" charset="0"/>
                <a:cs typeface="Arial" pitchFamily="34" charset="0"/>
              </a:rPr>
              <a:t>without breaking the existing </a:t>
            </a:r>
            <a:r>
              <a:rPr lang="en-US" altLang="zh-CN" sz="1400" dirty="0" smtClean="0">
                <a:latin typeface="Arial" pitchFamily="34" charset="0"/>
                <a:cs typeface="Arial" pitchFamily="34" charset="0"/>
              </a:rPr>
              <a:t>decoration. </a:t>
            </a:r>
            <a:r>
              <a:rPr lang="en-US" altLang="zh-CN" sz="1400" dirty="0">
                <a:latin typeface="Arial" pitchFamily="34" charset="0"/>
                <a:cs typeface="Arial" pitchFamily="34" charset="0"/>
              </a:rPr>
              <a:t>It is well suited to </a:t>
            </a:r>
            <a:r>
              <a:rPr lang="en-US" altLang="zh-CN" sz="1400" dirty="0" smtClean="0">
                <a:latin typeface="Arial" pitchFamily="34" charset="0"/>
                <a:cs typeface="Arial" pitchFamily="34" charset="0"/>
              </a:rPr>
              <a:t>hotel room, villa, university dormitory, </a:t>
            </a:r>
            <a:r>
              <a:rPr lang="en-US" altLang="zh-CN" sz="1400" dirty="0">
                <a:latin typeface="Arial" pitchFamily="34" charset="0"/>
                <a:cs typeface="Arial" pitchFamily="34" charset="0"/>
              </a:rPr>
              <a:t>hospital wards and other sites with densely divided rooms. It helps mitigate signal quality problems caused by traditional AP deployment in such sites, and greatly reduces capital expenses and operation expenses in running these sites. </a:t>
            </a:r>
            <a:endParaRPr lang="zh-CN" altLang="en-US" sz="1400" dirty="0">
              <a:latin typeface="Arial" pitchFamily="34" charset="0"/>
              <a:cs typeface="Arial" pitchFamily="34" charset="0"/>
            </a:endParaRPr>
          </a:p>
        </p:txBody>
      </p:sp>
      <p:grpSp>
        <p:nvGrpSpPr>
          <p:cNvPr id="7" name="组合 6"/>
          <p:cNvGrpSpPr/>
          <p:nvPr/>
        </p:nvGrpSpPr>
        <p:grpSpPr>
          <a:xfrm>
            <a:off x="251520" y="592485"/>
            <a:ext cx="4248472" cy="360000"/>
            <a:chOff x="251520" y="592485"/>
            <a:chExt cx="4248472" cy="360000"/>
          </a:xfrm>
        </p:grpSpPr>
        <p:sp>
          <p:nvSpPr>
            <p:cNvPr id="10" name="圆角矩形 9"/>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圆角矩形 10"/>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What it does.</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32044" r="27964"/>
          <a:stretch/>
        </p:blipFill>
        <p:spPr>
          <a:xfrm>
            <a:off x="279456" y="1024533"/>
            <a:ext cx="2686224" cy="4191392"/>
          </a:xfrm>
          <a:prstGeom prst="rect">
            <a:avLst/>
          </a:prstGeom>
        </p:spPr>
      </p:pic>
    </p:spTree>
    <p:extLst>
      <p:ext uri="{BB962C8B-B14F-4D97-AF65-F5344CB8AC3E}">
        <p14:creationId xmlns:p14="http://schemas.microsoft.com/office/powerpoint/2010/main" val="551479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51520" y="592485"/>
            <a:ext cx="4248472" cy="360000"/>
            <a:chOff x="251520" y="592485"/>
            <a:chExt cx="4248472" cy="360000"/>
          </a:xfrm>
        </p:grpSpPr>
        <p:sp>
          <p:nvSpPr>
            <p:cNvPr id="12" name="圆角矩形 11"/>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圆角矩形 12"/>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Hardware Specifications</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graphicFrame>
        <p:nvGraphicFramePr>
          <p:cNvPr id="5" name="表格 4"/>
          <p:cNvGraphicFramePr>
            <a:graphicFrameLocks noGrp="1"/>
          </p:cNvGraphicFramePr>
          <p:nvPr>
            <p:extLst>
              <p:ext uri="{D42A27DB-BD31-4B8C-83A1-F6EECF244321}">
                <p14:modId xmlns:p14="http://schemas.microsoft.com/office/powerpoint/2010/main" val="3152032832"/>
              </p:ext>
            </p:extLst>
          </p:nvPr>
        </p:nvGraphicFramePr>
        <p:xfrm>
          <a:off x="3347864" y="1347614"/>
          <a:ext cx="4824536" cy="3600400"/>
        </p:xfrm>
        <a:graphic>
          <a:graphicData uri="http://schemas.openxmlformats.org/drawingml/2006/table">
            <a:tbl>
              <a:tblPr firstRow="1" bandRow="1">
                <a:tableStyleId>{5940675A-B579-460E-94D1-54222C63F5DA}</a:tableStyleId>
              </a:tblPr>
              <a:tblGrid>
                <a:gridCol w="1785389"/>
                <a:gridCol w="3039147"/>
              </a:tblGrid>
              <a:tr h="360040">
                <a:tc>
                  <a:txBody>
                    <a:bodyPr/>
                    <a:lstStyle/>
                    <a:p>
                      <a:pPr marL="0" algn="ctr" defTabSz="685800" rtl="0" eaLnBrk="1" latinLnBrk="0" hangingPunct="1"/>
                      <a:r>
                        <a:rPr lang="en-US" altLang="zh-CN" sz="1600" kern="1200" dirty="0" smtClean="0">
                          <a:latin typeface="Arial" panose="020B0604020202020204" pitchFamily="34" charset="0"/>
                          <a:cs typeface="Arial" panose="020B0604020202020204" pitchFamily="34" charset="0"/>
                        </a:rPr>
                        <a:t>Frequency</a:t>
                      </a:r>
                      <a:endParaRPr lang="zh-CN" altLang="en-US" sz="1600" b="0" kern="1200" dirty="0">
                        <a:solidFill>
                          <a:schemeClr val="tx1"/>
                        </a:solidFill>
                        <a:latin typeface="Arial" panose="020B0604020202020204" pitchFamily="34" charset="0"/>
                        <a:ea typeface="+mn-ea"/>
                        <a:cs typeface="Arial" panose="020B0604020202020204" pitchFamily="34" charset="0"/>
                      </a:endParaRPr>
                    </a:p>
                  </a:txBody>
                  <a:tcPr/>
                </a:tc>
                <a:tc>
                  <a:txBody>
                    <a:bodyPr/>
                    <a:lstStyle/>
                    <a:p>
                      <a:pPr marL="0" algn="ctr" defTabSz="685800" rtl="0" eaLnBrk="1" latinLnBrk="0" hangingPunct="1"/>
                      <a:r>
                        <a:rPr lang="en-US" altLang="zh-CN" sz="1600" kern="1200" dirty="0" smtClean="0">
                          <a:latin typeface="Arial" panose="020B0604020202020204" pitchFamily="34" charset="0"/>
                          <a:cs typeface="Arial" panose="020B0604020202020204" pitchFamily="34" charset="0"/>
                        </a:rPr>
                        <a:t>2.4GHz</a:t>
                      </a:r>
                      <a:endParaRPr lang="zh-CN" altLang="en-US" sz="1600" b="0" kern="1200" dirty="0">
                        <a:solidFill>
                          <a:schemeClr val="tx1"/>
                        </a:solidFill>
                        <a:latin typeface="Arial" panose="020B0604020202020204" pitchFamily="34" charset="0"/>
                        <a:ea typeface="+mn-ea"/>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Wireless Rate</a:t>
                      </a:r>
                      <a:endParaRPr lang="zh-CN" altLang="en-US" sz="1600" b="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Max 300Mbps</a:t>
                      </a:r>
                      <a:endParaRPr lang="zh-CN" altLang="en-US" sz="1600" b="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CPU</a:t>
                      </a:r>
                      <a:endParaRPr lang="zh-CN" altLang="en-US" sz="1600" b="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RTL8196</a:t>
                      </a:r>
                      <a:r>
                        <a:rPr lang="en-US" altLang="zh-CN" sz="1600" kern="1200" dirty="0" smtClean="0">
                          <a:effectLst/>
                          <a:latin typeface="Arial" panose="020B0604020202020204" pitchFamily="34" charset="0"/>
                          <a:cs typeface="Arial" panose="020B0604020202020204" pitchFamily="34" charset="0"/>
                        </a:rPr>
                        <a:t>-VE3-CG</a:t>
                      </a:r>
                      <a:endParaRPr lang="zh-CN" altLang="en-US" sz="1600" b="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RF</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600" dirty="0" smtClean="0">
                          <a:latin typeface="Arial" panose="020B0604020202020204" pitchFamily="34" charset="0"/>
                          <a:cs typeface="Arial" panose="020B0604020202020204" pitchFamily="34" charset="0"/>
                        </a:rPr>
                        <a:t>RTL8192ER</a:t>
                      </a:r>
                      <a:endParaRPr lang="zh-CN" altLang="en-US" sz="1600" b="0" dirty="0" smtClean="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Flash</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4MB</a:t>
                      </a:r>
                      <a:endParaRPr lang="zh-CN" altLang="en-US" sz="160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RAM</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32MB</a:t>
                      </a:r>
                      <a:endParaRPr lang="zh-CN" altLang="en-US" sz="160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Interface</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2*10/100Mbps</a:t>
                      </a:r>
                      <a:endParaRPr lang="zh-CN" altLang="en-US" sz="160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Button</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1*Reset</a:t>
                      </a:r>
                      <a:endParaRPr lang="zh-CN" altLang="en-US" sz="160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LED</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smtClean="0">
                          <a:latin typeface="Arial" panose="020B0604020202020204" pitchFamily="34" charset="0"/>
                          <a:cs typeface="Arial" panose="020B0604020202020204" pitchFamily="34" charset="0"/>
                        </a:rPr>
                        <a:t>1*SYS </a:t>
                      </a:r>
                      <a:endParaRPr lang="zh-CN" altLang="en-US" sz="1600" dirty="0">
                        <a:solidFill>
                          <a:schemeClr val="tx1"/>
                        </a:solidFill>
                        <a:latin typeface="Arial" panose="020B0604020202020204" pitchFamily="34" charset="0"/>
                        <a:cs typeface="Arial" panose="020B0604020202020204" pitchFamily="34" charset="0"/>
                      </a:endParaRPr>
                    </a:p>
                  </a:txBody>
                  <a:tcPr/>
                </a:tc>
              </a:tr>
              <a:tr h="360040">
                <a:tc>
                  <a:txBody>
                    <a:bodyPr/>
                    <a:lstStyle/>
                    <a:p>
                      <a:pPr algn="ctr"/>
                      <a:r>
                        <a:rPr lang="en-US" altLang="zh-CN" sz="1600" dirty="0" smtClean="0">
                          <a:latin typeface="Arial" panose="020B0604020202020204" pitchFamily="34" charset="0"/>
                          <a:cs typeface="Arial" panose="020B0604020202020204" pitchFamily="34" charset="0"/>
                        </a:rPr>
                        <a:t>Power</a:t>
                      </a:r>
                      <a:endParaRPr lang="zh-CN" altLang="en-US"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altLang="zh-CN" sz="1600" dirty="0" err="1" smtClean="0">
                          <a:latin typeface="Arial" panose="020B0604020202020204" pitchFamily="34" charset="0"/>
                          <a:cs typeface="Arial" panose="020B0604020202020204" pitchFamily="34" charset="0"/>
                        </a:rPr>
                        <a:t>PoE</a:t>
                      </a:r>
                      <a:r>
                        <a:rPr lang="en-US" altLang="zh-CN" sz="1600" dirty="0" smtClean="0">
                          <a:latin typeface="Arial" panose="020B0604020202020204" pitchFamily="34" charset="0"/>
                          <a:cs typeface="Arial" panose="020B0604020202020204" pitchFamily="34" charset="0"/>
                        </a:rPr>
                        <a:t> 802.3af</a:t>
                      </a:r>
                      <a:endParaRPr lang="zh-CN" altLang="en-US" sz="1600" dirty="0">
                        <a:solidFill>
                          <a:schemeClr val="tx1"/>
                        </a:solidFill>
                        <a:latin typeface="Arial" panose="020B0604020202020204" pitchFamily="34" charset="0"/>
                        <a:cs typeface="Arial" panose="020B0604020202020204" pitchFamily="34" charset="0"/>
                      </a:endParaRPr>
                    </a:p>
                  </a:txBody>
                  <a:tcPr/>
                </a:tc>
              </a:tr>
            </a:tbl>
          </a:graphicData>
        </a:graphic>
      </p:graphicFrame>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2044" r="27964"/>
          <a:stretch/>
        </p:blipFill>
        <p:spPr>
          <a:xfrm>
            <a:off x="279456" y="1214693"/>
            <a:ext cx="2564352" cy="4001232"/>
          </a:xfrm>
          <a:prstGeom prst="rect">
            <a:avLst/>
          </a:prstGeom>
        </p:spPr>
      </p:pic>
    </p:spTree>
    <p:extLst>
      <p:ext uri="{BB962C8B-B14F-4D97-AF65-F5344CB8AC3E}">
        <p14:creationId xmlns:p14="http://schemas.microsoft.com/office/powerpoint/2010/main" val="3997520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2" cstate="print">
            <a:extLst>
              <a:ext uri="{28A0092B-C50C-407E-A947-70E740481C1C}">
                <a14:useLocalDpi xmlns:a14="http://schemas.microsoft.com/office/drawing/2010/main" val="0"/>
              </a:ext>
            </a:extLst>
          </a:blip>
          <a:srcRect l="32044" r="27964"/>
          <a:stretch/>
        </p:blipFill>
        <p:spPr>
          <a:xfrm>
            <a:off x="279456" y="1214693"/>
            <a:ext cx="2492344" cy="3888876"/>
          </a:xfrm>
          <a:prstGeom prst="rect">
            <a:avLst/>
          </a:prstGeom>
        </p:spPr>
      </p:pic>
      <p:grpSp>
        <p:nvGrpSpPr>
          <p:cNvPr id="7" name="组合 6"/>
          <p:cNvGrpSpPr/>
          <p:nvPr/>
        </p:nvGrpSpPr>
        <p:grpSpPr>
          <a:xfrm>
            <a:off x="251520" y="592485"/>
            <a:ext cx="4248472" cy="360000"/>
            <a:chOff x="251520" y="592485"/>
            <a:chExt cx="4248472" cy="360000"/>
          </a:xfrm>
        </p:grpSpPr>
        <p:sp>
          <p:nvSpPr>
            <p:cNvPr id="10" name="圆角矩形 9"/>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圆角矩形 10"/>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Interface Overview</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584" y="1176032"/>
            <a:ext cx="2331119" cy="3788068"/>
          </a:xfrm>
          <a:prstGeom prst="rect">
            <a:avLst/>
          </a:prstGeom>
        </p:spPr>
      </p:pic>
      <p:sp>
        <p:nvSpPr>
          <p:cNvPr id="28" name="文本框 27"/>
          <p:cNvSpPr txBox="1"/>
          <p:nvPr/>
        </p:nvSpPr>
        <p:spPr>
          <a:xfrm>
            <a:off x="2708613" y="4071516"/>
            <a:ext cx="3582758" cy="769441"/>
          </a:xfrm>
          <a:prstGeom prst="rect">
            <a:avLst/>
          </a:prstGeom>
          <a:noFill/>
        </p:spPr>
        <p:txBody>
          <a:bodyPr wrap="square" rtlCol="0">
            <a:spAutoFit/>
          </a:bodyPr>
          <a:lstStyle/>
          <a:p>
            <a:r>
              <a:rPr lang="en-US" altLang="zh-CN" sz="1600" dirty="0" err="1" smtClean="0">
                <a:solidFill>
                  <a:srgbClr val="FF0000"/>
                </a:solidFill>
                <a:latin typeface="Arial" panose="020B0604020202020204" pitchFamily="34" charset="0"/>
                <a:cs typeface="Arial" panose="020B0604020202020204" pitchFamily="34" charset="0"/>
              </a:rPr>
              <a:t>PoE</a:t>
            </a:r>
            <a:r>
              <a:rPr lang="en-US" altLang="zh-CN" sz="1600" dirty="0" smtClean="0">
                <a:solidFill>
                  <a:srgbClr val="FF0000"/>
                </a:solidFill>
                <a:latin typeface="Arial" panose="020B0604020202020204" pitchFamily="34" charset="0"/>
                <a:cs typeface="Arial" panose="020B0604020202020204" pitchFamily="34" charset="0"/>
              </a:rPr>
              <a:t> </a:t>
            </a:r>
            <a:r>
              <a:rPr lang="en-US" altLang="zh-CN" sz="1600" dirty="0" err="1" smtClean="0">
                <a:solidFill>
                  <a:srgbClr val="FF0000"/>
                </a:solidFill>
                <a:latin typeface="Arial" panose="020B0604020202020204" pitchFamily="34" charset="0"/>
                <a:cs typeface="Arial" panose="020B0604020202020204" pitchFamily="34" charset="0"/>
              </a:rPr>
              <a:t>Out+Data</a:t>
            </a:r>
            <a:endParaRPr lang="en-US" altLang="zh-CN" sz="1600" dirty="0" smtClean="0">
              <a:solidFill>
                <a:srgbClr val="FF0000"/>
              </a:solidFill>
              <a:latin typeface="Arial" panose="020B0604020202020204" pitchFamily="34" charset="0"/>
              <a:cs typeface="Arial" panose="020B0604020202020204" pitchFamily="34" charset="0"/>
            </a:endParaRPr>
          </a:p>
          <a:p>
            <a:r>
              <a:rPr lang="en-US" altLang="zh-CN" sz="1400" dirty="0" smtClean="0">
                <a:latin typeface="Arial" panose="020B0604020202020204" pitchFamily="34" charset="0"/>
                <a:cs typeface="Arial" panose="020B0604020202020204" pitchFamily="34" charset="0"/>
              </a:rPr>
              <a:t>Speed: 10/100Mbps</a:t>
            </a:r>
          </a:p>
          <a:p>
            <a:r>
              <a:rPr lang="en-US" altLang="zh-CN" sz="1400" dirty="0" smtClean="0">
                <a:latin typeface="Arial" panose="020B0604020202020204" pitchFamily="34" charset="0"/>
                <a:cs typeface="Arial" panose="020B0604020202020204" pitchFamily="34" charset="0"/>
              </a:rPr>
              <a:t>Output power: 802.3af Class 2(6.49W)</a:t>
            </a:r>
            <a:endParaRPr lang="zh-CN" altLang="en-US" sz="1400" dirty="0">
              <a:latin typeface="Arial" panose="020B0604020202020204" pitchFamily="34" charset="0"/>
              <a:cs typeface="Arial" panose="020B0604020202020204" pitchFamily="34" charset="0"/>
            </a:endParaRPr>
          </a:p>
        </p:txBody>
      </p:sp>
      <p:sp>
        <p:nvSpPr>
          <p:cNvPr id="29" name="文本框 28"/>
          <p:cNvSpPr txBox="1"/>
          <p:nvPr/>
        </p:nvSpPr>
        <p:spPr>
          <a:xfrm>
            <a:off x="3779912" y="1417144"/>
            <a:ext cx="2088232" cy="769441"/>
          </a:xfrm>
          <a:prstGeom prst="rect">
            <a:avLst/>
          </a:prstGeom>
          <a:noFill/>
        </p:spPr>
        <p:txBody>
          <a:bodyPr wrap="square" rtlCol="0">
            <a:spAutoFit/>
          </a:bodyPr>
          <a:lstStyle/>
          <a:p>
            <a:r>
              <a:rPr lang="en-US" altLang="zh-CN" sz="1600" dirty="0" err="1" smtClean="0">
                <a:solidFill>
                  <a:srgbClr val="FF0000"/>
                </a:solidFill>
                <a:latin typeface="Arial" panose="020B0604020202020204" pitchFamily="34" charset="0"/>
                <a:cs typeface="Arial" panose="020B0604020202020204" pitchFamily="34" charset="0"/>
              </a:rPr>
              <a:t>PoE</a:t>
            </a:r>
            <a:r>
              <a:rPr lang="en-US" altLang="zh-CN" sz="1600" dirty="0" smtClean="0">
                <a:solidFill>
                  <a:srgbClr val="FF0000"/>
                </a:solidFill>
                <a:latin typeface="Arial" panose="020B0604020202020204" pitchFamily="34" charset="0"/>
                <a:cs typeface="Arial" panose="020B0604020202020204" pitchFamily="34" charset="0"/>
              </a:rPr>
              <a:t> </a:t>
            </a:r>
            <a:r>
              <a:rPr lang="en-US" altLang="zh-CN" sz="1600" dirty="0" err="1" smtClean="0">
                <a:solidFill>
                  <a:srgbClr val="FF0000"/>
                </a:solidFill>
                <a:latin typeface="Arial" panose="020B0604020202020204" pitchFamily="34" charset="0"/>
                <a:cs typeface="Arial" panose="020B0604020202020204" pitchFamily="34" charset="0"/>
              </a:rPr>
              <a:t>In+Data</a:t>
            </a:r>
            <a:r>
              <a:rPr lang="en-US" altLang="zh-CN" sz="1600" dirty="0" smtClean="0">
                <a:solidFill>
                  <a:srgbClr val="FF0000"/>
                </a:solidFill>
                <a:latin typeface="Arial" panose="020B0604020202020204" pitchFamily="34" charset="0"/>
                <a:cs typeface="Arial" panose="020B0604020202020204" pitchFamily="34" charset="0"/>
              </a:rPr>
              <a:t> </a:t>
            </a:r>
          </a:p>
          <a:p>
            <a:r>
              <a:rPr lang="en-US" altLang="zh-CN" sz="1400" dirty="0" smtClean="0">
                <a:latin typeface="Arial" panose="020B0604020202020204" pitchFamily="34" charset="0"/>
                <a:cs typeface="Arial" panose="020B0604020202020204" pitchFamily="34" charset="0"/>
              </a:rPr>
              <a:t>Speed: 10/100Mbps</a:t>
            </a:r>
          </a:p>
          <a:p>
            <a:r>
              <a:rPr lang="en-US" altLang="zh-CN" sz="1400" dirty="0" smtClean="0">
                <a:latin typeface="Arial" panose="020B0604020202020204" pitchFamily="34" charset="0"/>
                <a:cs typeface="Arial" panose="020B0604020202020204" pitchFamily="34" charset="0"/>
              </a:rPr>
              <a:t>Input power: 802.3af  </a:t>
            </a:r>
            <a:endParaRPr lang="zh-CN" altLang="en-US" sz="1400" dirty="0">
              <a:latin typeface="Arial" panose="020B0604020202020204" pitchFamily="34" charset="0"/>
              <a:cs typeface="Arial" panose="020B0604020202020204" pitchFamily="34" charset="0"/>
            </a:endParaRPr>
          </a:p>
        </p:txBody>
      </p:sp>
      <p:cxnSp>
        <p:nvCxnSpPr>
          <p:cNvPr id="30" name="直接连接符 29"/>
          <p:cNvCxnSpPr/>
          <p:nvPr/>
        </p:nvCxnSpPr>
        <p:spPr>
          <a:xfrm>
            <a:off x="1835696" y="3508181"/>
            <a:ext cx="1152128" cy="0"/>
          </a:xfrm>
          <a:prstGeom prst="line">
            <a:avLst/>
          </a:prstGeom>
          <a:ln w="127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987824" y="3508181"/>
            <a:ext cx="0" cy="540688"/>
          </a:xfrm>
          <a:prstGeom prst="line">
            <a:avLst/>
          </a:prstGeom>
          <a:ln w="12700">
            <a:solidFill>
              <a:srgbClr val="FF6600"/>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5004488" y="2142964"/>
            <a:ext cx="2072594" cy="428786"/>
            <a:chOff x="5436096" y="2217450"/>
            <a:chExt cx="2072594" cy="428786"/>
          </a:xfrm>
        </p:grpSpPr>
        <p:cxnSp>
          <p:nvCxnSpPr>
            <p:cNvPr id="33" name="直接连接符 32"/>
            <p:cNvCxnSpPr/>
            <p:nvPr/>
          </p:nvCxnSpPr>
          <p:spPr>
            <a:xfrm>
              <a:off x="5436096" y="2643758"/>
              <a:ext cx="2072594" cy="2478"/>
            </a:xfrm>
            <a:prstGeom prst="line">
              <a:avLst/>
            </a:prstGeom>
            <a:ln w="127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436096" y="2217450"/>
              <a:ext cx="0" cy="426308"/>
            </a:xfrm>
            <a:prstGeom prst="line">
              <a:avLst/>
            </a:prstGeom>
            <a:ln w="12700">
              <a:solidFill>
                <a:srgbClr val="FF66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89544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0" y="592485"/>
            <a:ext cx="4248472" cy="360000"/>
            <a:chOff x="251520" y="592485"/>
            <a:chExt cx="4248472" cy="360000"/>
          </a:xfrm>
        </p:grpSpPr>
        <p:sp>
          <p:nvSpPr>
            <p:cNvPr id="10" name="圆角矩形 9"/>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圆角矩形 10"/>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LED &amp; Button Overview</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689015"/>
            <a:ext cx="2341377" cy="2935917"/>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7864" y="2536701"/>
            <a:ext cx="4346057" cy="1456549"/>
          </a:xfrm>
          <a:prstGeom prst="rect">
            <a:avLst/>
          </a:prstGeom>
        </p:spPr>
      </p:pic>
    </p:spTree>
    <p:extLst>
      <p:ext uri="{BB962C8B-B14F-4D97-AF65-F5344CB8AC3E}">
        <p14:creationId xmlns:p14="http://schemas.microsoft.com/office/powerpoint/2010/main" val="10262287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51520" y="592485"/>
            <a:ext cx="4248472" cy="360000"/>
            <a:chOff x="251520" y="592485"/>
            <a:chExt cx="4248472" cy="360000"/>
          </a:xfrm>
        </p:grpSpPr>
        <p:sp>
          <p:nvSpPr>
            <p:cNvPr id="12" name="圆角矩形 11"/>
            <p:cNvSpPr/>
            <p:nvPr/>
          </p:nvSpPr>
          <p:spPr>
            <a:xfrm>
              <a:off x="3455516" y="592485"/>
              <a:ext cx="1044476" cy="36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圆角矩形 12"/>
            <p:cNvSpPr/>
            <p:nvPr/>
          </p:nvSpPr>
          <p:spPr>
            <a:xfrm>
              <a:off x="251520" y="592485"/>
              <a:ext cx="4104456" cy="3600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smtClean="0">
                  <a:latin typeface="Arial" panose="020B0604020202020204" pitchFamily="34" charset="0"/>
                  <a:ea typeface="Meiryo" panose="020B0604030504040204" pitchFamily="34" charset="-128"/>
                  <a:cs typeface="Arial" panose="020B0604020202020204" pitchFamily="34" charset="0"/>
                </a:rPr>
                <a:t>Product Dimension</a:t>
              </a:r>
              <a:endParaRPr lang="zh-CN" altLang="en-US" sz="2000" b="1" dirty="0">
                <a:latin typeface="Arial" panose="020B0604020202020204" pitchFamily="34" charset="0"/>
                <a:ea typeface="Arial Unicode MS" panose="020B0604020202020204" pitchFamily="34" charset="-122"/>
                <a:cs typeface="Arial" panose="020B0604020202020204" pitchFamily="34" charset="0"/>
              </a:endParaRPr>
            </a:p>
          </p:txBody>
        </p:sp>
      </p:grpSp>
      <p:sp>
        <p:nvSpPr>
          <p:cNvPr id="10" name="文本框 9"/>
          <p:cNvSpPr txBox="1"/>
          <p:nvPr/>
        </p:nvSpPr>
        <p:spPr>
          <a:xfrm>
            <a:off x="404651" y="4712245"/>
            <a:ext cx="2070002" cy="307777"/>
          </a:xfrm>
          <a:prstGeom prst="rect">
            <a:avLst/>
          </a:prstGeom>
          <a:noFill/>
        </p:spPr>
        <p:txBody>
          <a:bodyPr wrap="square" rtlCol="0">
            <a:spAutoFit/>
          </a:bodyPr>
          <a:lstStyle/>
          <a:p>
            <a:pPr algn="ctr"/>
            <a:r>
              <a:rPr lang="en-US" altLang="zh-CN" sz="1400" dirty="0" smtClean="0">
                <a:latin typeface="Arial" panose="020B0604020202020204" pitchFamily="34" charset="0"/>
                <a:cs typeface="Arial" panose="020B0604020202020204" pitchFamily="34" charset="0"/>
              </a:rPr>
              <a:t>L*W(mm) Front Panel</a:t>
            </a:r>
            <a:endParaRPr lang="zh-CN" altLang="en-US" sz="1400" dirty="0">
              <a:latin typeface="Arial" panose="020B0604020202020204" pitchFamily="34" charset="0"/>
              <a:cs typeface="Arial" panose="020B0604020202020204" pitchFamily="34" charset="0"/>
            </a:endParaRPr>
          </a:p>
        </p:txBody>
      </p:sp>
      <p:sp>
        <p:nvSpPr>
          <p:cNvPr id="14" name="文本框 13"/>
          <p:cNvSpPr txBox="1"/>
          <p:nvPr/>
        </p:nvSpPr>
        <p:spPr>
          <a:xfrm>
            <a:off x="3275856" y="4712245"/>
            <a:ext cx="1709962" cy="307777"/>
          </a:xfrm>
          <a:prstGeom prst="rect">
            <a:avLst/>
          </a:prstGeom>
          <a:noFill/>
        </p:spPr>
        <p:txBody>
          <a:bodyPr wrap="square" rtlCol="0">
            <a:spAutoFit/>
          </a:bodyPr>
          <a:lstStyle/>
          <a:p>
            <a:pPr algn="ctr"/>
            <a:r>
              <a:rPr lang="en-US" altLang="zh-CN" sz="1400" dirty="0" smtClean="0">
                <a:latin typeface="Arial" panose="020B0604020202020204" pitchFamily="34" charset="0"/>
                <a:cs typeface="Arial" panose="020B0604020202020204" pitchFamily="34" charset="0"/>
              </a:rPr>
              <a:t>Height(mm)</a:t>
            </a:r>
            <a:endParaRPr lang="zh-CN" altLang="en-US" sz="1400" dirty="0">
              <a:latin typeface="Arial" panose="020B0604020202020204" pitchFamily="34" charset="0"/>
              <a:cs typeface="Arial" panose="020B0604020202020204" pitchFamily="34" charset="0"/>
            </a:endParaRPr>
          </a:p>
        </p:txBody>
      </p:sp>
      <p:sp>
        <p:nvSpPr>
          <p:cNvPr id="16" name="文本框 15"/>
          <p:cNvSpPr txBox="1"/>
          <p:nvPr/>
        </p:nvSpPr>
        <p:spPr>
          <a:xfrm>
            <a:off x="5988019" y="4712245"/>
            <a:ext cx="2070002" cy="307777"/>
          </a:xfrm>
          <a:prstGeom prst="rect">
            <a:avLst/>
          </a:prstGeom>
          <a:noFill/>
        </p:spPr>
        <p:txBody>
          <a:bodyPr wrap="square" rtlCol="0">
            <a:spAutoFit/>
          </a:bodyPr>
          <a:lstStyle/>
          <a:p>
            <a:pPr algn="ctr"/>
            <a:r>
              <a:rPr lang="en-US" altLang="zh-CN" sz="1400" dirty="0" smtClean="0">
                <a:latin typeface="Arial" panose="020B0604020202020204" pitchFamily="34" charset="0"/>
                <a:cs typeface="Arial" panose="020B0604020202020204" pitchFamily="34" charset="0"/>
              </a:rPr>
              <a:t>L*W(mm) Bottom Panel</a:t>
            </a:r>
            <a:endParaRPr lang="zh-CN" altLang="en-US" sz="1400" dirty="0">
              <a:latin typeface="Arial" panose="020B0604020202020204" pitchFamily="34" charset="0"/>
              <a:cs typeface="Arial" panose="020B0604020202020204" pitchFamily="34" charset="0"/>
            </a:endParaRPr>
          </a:p>
        </p:txBody>
      </p:sp>
      <p:pic>
        <p:nvPicPr>
          <p:cNvPr id="19" name="图片 18"/>
          <p:cNvPicPr>
            <a:picLocks noChangeAspect="1"/>
          </p:cNvPicPr>
          <p:nvPr/>
        </p:nvPicPr>
        <p:blipFill>
          <a:blip r:embed="rId2"/>
          <a:stretch>
            <a:fillRect/>
          </a:stretch>
        </p:blipFill>
        <p:spPr>
          <a:xfrm>
            <a:off x="286707" y="1347614"/>
            <a:ext cx="2448729" cy="3369811"/>
          </a:xfrm>
          <a:prstGeom prst="rect">
            <a:avLst/>
          </a:prstGeom>
        </p:spPr>
      </p:pic>
      <p:pic>
        <p:nvPicPr>
          <p:cNvPr id="20" name="图片 19"/>
          <p:cNvPicPr>
            <a:picLocks noChangeAspect="1"/>
          </p:cNvPicPr>
          <p:nvPr/>
        </p:nvPicPr>
        <p:blipFill>
          <a:blip r:embed="rId3"/>
          <a:stretch>
            <a:fillRect/>
          </a:stretch>
        </p:blipFill>
        <p:spPr>
          <a:xfrm>
            <a:off x="3554727" y="1434844"/>
            <a:ext cx="1010535" cy="3297146"/>
          </a:xfrm>
          <a:prstGeom prst="rect">
            <a:avLst/>
          </a:prstGeom>
        </p:spPr>
      </p:pic>
      <p:pic>
        <p:nvPicPr>
          <p:cNvPr id="21" name="图片 20"/>
          <p:cNvPicPr>
            <a:picLocks noChangeAspect="1"/>
          </p:cNvPicPr>
          <p:nvPr/>
        </p:nvPicPr>
        <p:blipFill>
          <a:blip r:embed="rId4"/>
          <a:stretch>
            <a:fillRect/>
          </a:stretch>
        </p:blipFill>
        <p:spPr>
          <a:xfrm>
            <a:off x="5580112" y="1351527"/>
            <a:ext cx="2574874" cy="3380463"/>
          </a:xfrm>
          <a:prstGeom prst="rect">
            <a:avLst/>
          </a:prstGeom>
        </p:spPr>
      </p:pic>
    </p:spTree>
    <p:extLst>
      <p:ext uri="{BB962C8B-B14F-4D97-AF65-F5344CB8AC3E}">
        <p14:creationId xmlns:p14="http://schemas.microsoft.com/office/powerpoint/2010/main" val="3353607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Van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17826</TotalTime>
  <Words>519</Words>
  <Application>Microsoft Office PowerPoint</Application>
  <PresentationFormat>自定义</PresentationFormat>
  <Paragraphs>151</Paragraphs>
  <Slides>20</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 Unicode MS</vt:lpstr>
      <vt:lpstr>HanWangWCL10</vt:lpstr>
      <vt:lpstr>Meiryo</vt:lpstr>
      <vt:lpstr>宋体</vt:lpstr>
      <vt:lpstr>微软雅黑</vt:lpstr>
      <vt:lpstr>Aharoni</vt:lpstr>
      <vt:lpstr>Arial</vt:lpstr>
      <vt:lpstr>Bodoni MT Black</vt:lpstr>
      <vt:lpstr>Calibri</vt:lpstr>
      <vt:lpstr>Century Gothic</vt:lpstr>
      <vt:lpstr>Tahoma</vt:lpstr>
      <vt:lpstr>Vani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谢云道</dc:creator>
  <cp:lastModifiedBy>刘海强</cp:lastModifiedBy>
  <cp:revision>541</cp:revision>
  <dcterms:created xsi:type="dcterms:W3CDTF">2013-09-10T03:06:17Z</dcterms:created>
  <dcterms:modified xsi:type="dcterms:W3CDTF">2016-07-08T03:42:50Z</dcterms:modified>
</cp:coreProperties>
</file>